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74" r:id="rId3"/>
    <p:sldId id="275" r:id="rId4"/>
    <p:sldId id="257" r:id="rId5"/>
    <p:sldId id="284" r:id="rId6"/>
    <p:sldId id="285" r:id="rId7"/>
    <p:sldId id="277" r:id="rId8"/>
    <p:sldId id="286" r:id="rId9"/>
    <p:sldId id="287" r:id="rId10"/>
    <p:sldId id="288" r:id="rId11"/>
    <p:sldId id="272" r:id="rId12"/>
    <p:sldId id="289" r:id="rId13"/>
    <p:sldId id="290" r:id="rId14"/>
    <p:sldId id="293" r:id="rId15"/>
    <p:sldId id="294" r:id="rId16"/>
    <p:sldId id="295" r:id="rId17"/>
    <p:sldId id="261" r:id="rId18"/>
    <p:sldId id="262" r:id="rId19"/>
    <p:sldId id="263" r:id="rId20"/>
    <p:sldId id="264" r:id="rId21"/>
    <p:sldId id="265" r:id="rId22"/>
    <p:sldId id="266" r:id="rId23"/>
    <p:sldId id="267" r:id="rId24"/>
    <p:sldId id="268" r:id="rId25"/>
    <p:sldId id="269" r:id="rId26"/>
    <p:sldId id="273" r:id="rId27"/>
    <p:sldId id="270" r:id="rId28"/>
    <p:sldId id="271" r:id="rId29"/>
    <p:sldId id="276" r:id="rId30"/>
    <p:sldId id="278" r:id="rId31"/>
    <p:sldId id="279" r:id="rId32"/>
    <p:sldId id="280" r:id="rId33"/>
    <p:sldId id="281" r:id="rId34"/>
    <p:sldId id="282" r:id="rId35"/>
    <p:sldId id="283"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B5EAFA-B6F1-7BCE-F61C-59C696F485E5}" name="Isaacs Adeyemo" initials="IA" userId="S::isaacs.adeyemo@ucalgary.ca::1bee0b96-5e91-4010-b68e-a80af5c5c92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E0F71"/>
    <a:srgbClr val="5D1B62"/>
    <a:srgbClr val="2A2059"/>
    <a:srgbClr val="BB1372"/>
    <a:srgbClr val="2C2358"/>
    <a:srgbClr val="6801A9"/>
    <a:srgbClr val="9416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EB3E4-0659-C468-BBE3-7E8A6503CD3E}" v="842" dt="2023-10-23T02:02:05.022"/>
    <p1510:client id="{697B1242-006D-ABFD-609C-A2398B9FC99F}" v="2405" dt="2023-10-22T23:55:56.965"/>
    <p1510:client id="{96DD0F3E-7BF5-F124-9930-7E69CA932477}" v="359" dt="2023-10-23T17:51:33.273"/>
    <p1510:client id="{C744F06F-78D6-45C8-8A57-6F5C6F0CC3F9}" v="2523" dt="2023-10-23T20:35:26.308"/>
    <p1510:client id="{CAB371B1-D3CC-4AA1-B886-05FE1F1593EF}" v="13442" dt="2023-10-23T20:58:28.706"/>
    <p1510:client id="{D2EAF8E7-BF35-2DDD-584C-B23DEF7ED097}" v="1" dt="2023-10-23T19:59:40.844"/>
    <p1510:client id="{D8451F41-2B9B-F0CB-8C66-2C0E6A2CAF74}" v="6" dt="2023-10-23T20:41:13.052"/>
    <p1510:client id="{F456688F-096B-63DE-4797-5EB4B1F18065}" v="4" dt="2023-10-23T20:15:20.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910276-FE5B-4D32-85A5-29D50EEC4C8E}" type="datetimeFigureOut">
              <a:rPr lang="en-CA" smtClean="0"/>
              <a:t>2023-10-23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E0726-4458-47E9-89AF-BC4AD2E2BEDA}" type="slidenum">
              <a:rPr lang="en-CA" smtClean="0"/>
              <a:t>‹#›</a:t>
            </a:fld>
            <a:endParaRPr lang="en-CA"/>
          </a:p>
        </p:txBody>
      </p:sp>
    </p:spTree>
    <p:extLst>
      <p:ext uri="{BB962C8B-B14F-4D97-AF65-F5344CB8AC3E}">
        <p14:creationId xmlns:p14="http://schemas.microsoft.com/office/powerpoint/2010/main" val="1863007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2CE0726-4458-47E9-89AF-BC4AD2E2BEDA}" type="slidenum">
              <a:rPr lang="en-CA" smtClean="0"/>
              <a:t>1</a:t>
            </a:fld>
            <a:endParaRPr lang="en-CA"/>
          </a:p>
        </p:txBody>
      </p:sp>
    </p:spTree>
    <p:extLst>
      <p:ext uri="{BB962C8B-B14F-4D97-AF65-F5344CB8AC3E}">
        <p14:creationId xmlns:p14="http://schemas.microsoft.com/office/powerpoint/2010/main" val="3377184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Next we’ll look at gas spent over time.</a:t>
            </a:r>
          </a:p>
          <a:p>
            <a:endParaRPr lang="en-CA"/>
          </a:p>
          <a:p>
            <a:r>
              <a:rPr lang="en-CA"/>
              <a:t>We can see that the lowest Gas spent occurred on the 15</a:t>
            </a:r>
            <a:r>
              <a:rPr lang="en-CA" baseline="30000"/>
              <a:t>th</a:t>
            </a:r>
            <a:r>
              <a:rPr lang="en-CA"/>
              <a:t> of September 2020. Meaning this was before the launch of the UNI token as we discussed. This makes sense because it means there would have been very little activity related to the token so it would have minimal transactional impact.</a:t>
            </a:r>
          </a:p>
          <a:p>
            <a:endParaRPr lang="en-CA"/>
          </a:p>
          <a:p>
            <a:r>
              <a:rPr lang="en-CA"/>
              <a:t>Then we see that the maximum </a:t>
            </a:r>
            <a:r>
              <a:rPr lang="en-CA" err="1"/>
              <a:t>occurrued</a:t>
            </a:r>
            <a:r>
              <a:rPr lang="en-CA"/>
              <a:t> on the 17</a:t>
            </a:r>
            <a:r>
              <a:rPr lang="en-CA" baseline="30000"/>
              <a:t>th</a:t>
            </a:r>
            <a:r>
              <a:rPr lang="en-CA"/>
              <a:t> of September 2020, the day of the UNI token launch. This also makes sense because it shows the community engagement, and thus the network congestion due to high demand. It shows the eagerness of the community and investors leading to this surge.</a:t>
            </a:r>
          </a:p>
          <a:p>
            <a:endParaRPr lang="en-CA"/>
          </a:p>
          <a:p>
            <a:r>
              <a:rPr lang="en-CA"/>
              <a:t>Then we can see post launch that it begins to normalize or stabilize with fairly little fluctuations. We also see in 2021 there are these little fluctuations, and these could be due to the Uniswap V3 release.</a:t>
            </a:r>
          </a:p>
        </p:txBody>
      </p:sp>
      <p:sp>
        <p:nvSpPr>
          <p:cNvPr id="4" name="Slide Number Placeholder 3"/>
          <p:cNvSpPr>
            <a:spLocks noGrp="1"/>
          </p:cNvSpPr>
          <p:nvPr>
            <p:ph type="sldNum" sz="quarter" idx="5"/>
          </p:nvPr>
        </p:nvSpPr>
        <p:spPr/>
        <p:txBody>
          <a:bodyPr/>
          <a:lstStyle/>
          <a:p>
            <a:fld id="{22CE0726-4458-47E9-89AF-BC4AD2E2BEDA}" type="slidenum">
              <a:rPr lang="en-CA" smtClean="0"/>
              <a:t>13</a:t>
            </a:fld>
            <a:endParaRPr lang="en-CA"/>
          </a:p>
        </p:txBody>
      </p:sp>
    </p:spTree>
    <p:extLst>
      <p:ext uri="{BB962C8B-B14F-4D97-AF65-F5344CB8AC3E}">
        <p14:creationId xmlns:p14="http://schemas.microsoft.com/office/powerpoint/2010/main" val="337374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Next we’ll look at Top Interactions.</a:t>
            </a:r>
          </a:p>
          <a:p>
            <a:endParaRPr lang="en-CA"/>
          </a:p>
          <a:p>
            <a:r>
              <a:rPr lang="en-CA"/>
              <a:t>The first thing you may see is the high activity with the recipient address ending in 84. And this address is actually the official contract address for the UNI token (click). The reason people may be sending transactions to this address is to transfer tokens to another address, they might send a transaction to the contract using its transfer function with the recipients address and amount as parameters., Or maybe to allow a third party to spend tokens on their  behalf, a user would call the approve function specifying the spenders address and allowance, and then use the </a:t>
            </a:r>
            <a:r>
              <a:rPr lang="en-CA" err="1"/>
              <a:t>transferfrom</a:t>
            </a:r>
            <a:r>
              <a:rPr lang="en-CA"/>
              <a:t> function. Or maybe to use the </a:t>
            </a:r>
            <a:r>
              <a:rPr lang="en-CA" err="1"/>
              <a:t>balanceOf</a:t>
            </a:r>
            <a:r>
              <a:rPr lang="en-CA"/>
              <a:t> function which can be called to check the balance of an address. Or might simply be by mistake</a:t>
            </a:r>
          </a:p>
          <a:p>
            <a:endParaRPr lang="en-CA"/>
          </a:p>
          <a:p>
            <a:r>
              <a:rPr lang="en-CA"/>
              <a:t>If we look deeper, we see that the sender at the number one spot is actually a </a:t>
            </a:r>
            <a:r>
              <a:rPr lang="en-CA" err="1"/>
              <a:t>coinbase</a:t>
            </a:r>
            <a:r>
              <a:rPr lang="en-CA"/>
              <a:t> affiliate address (click). This is most likely because its facilitating user trades, providing liquidity, or managing its own holdings of UNI tokens. For example if someone buys or sells UNI tokens on Coinbase, Coinbase may interact with the official UNI token address to update the users balance and execute the trade.</a:t>
            </a:r>
          </a:p>
          <a:p>
            <a:endParaRPr lang="en-CA"/>
          </a:p>
          <a:p>
            <a:endParaRPr lang="en-CA"/>
          </a:p>
        </p:txBody>
      </p:sp>
      <p:sp>
        <p:nvSpPr>
          <p:cNvPr id="4" name="Slide Number Placeholder 3"/>
          <p:cNvSpPr>
            <a:spLocks noGrp="1"/>
          </p:cNvSpPr>
          <p:nvPr>
            <p:ph type="sldNum" sz="quarter" idx="5"/>
          </p:nvPr>
        </p:nvSpPr>
        <p:spPr/>
        <p:txBody>
          <a:bodyPr/>
          <a:lstStyle/>
          <a:p>
            <a:fld id="{22CE0726-4458-47E9-89AF-BC4AD2E2BEDA}" type="slidenum">
              <a:rPr lang="en-CA" smtClean="0"/>
              <a:t>14</a:t>
            </a:fld>
            <a:endParaRPr lang="en-CA"/>
          </a:p>
        </p:txBody>
      </p:sp>
    </p:spTree>
    <p:extLst>
      <p:ext uri="{BB962C8B-B14F-4D97-AF65-F5344CB8AC3E}">
        <p14:creationId xmlns:p14="http://schemas.microsoft.com/office/powerpoint/2010/main" val="191736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Next we’ll look at Top Recipients.</a:t>
            </a:r>
          </a:p>
          <a:p>
            <a:endParaRPr lang="en-CA"/>
          </a:p>
          <a:p>
            <a:r>
              <a:rPr lang="en-CA"/>
              <a:t>Once again we see that the #1 spot is the UNI token contract address, for the same reasons as the previous slide. When we look at the 2</a:t>
            </a:r>
            <a:r>
              <a:rPr lang="en-CA" baseline="30000"/>
              <a:t>nd</a:t>
            </a:r>
            <a:r>
              <a:rPr lang="en-CA"/>
              <a:t> address with the highest number of transactions received, we actually see that it is also a Uniswap affiliated address. (click)</a:t>
            </a:r>
          </a:p>
          <a:p>
            <a:endParaRPr lang="en-CA"/>
          </a:p>
          <a:p>
            <a:r>
              <a:rPr lang="en-CA"/>
              <a:t>And if your also wondering, the 3</a:t>
            </a:r>
            <a:r>
              <a:rPr lang="en-CA" baseline="30000"/>
              <a:t>rd</a:t>
            </a:r>
            <a:r>
              <a:rPr lang="en-CA"/>
              <a:t> spot and more on that list are also affiliated with Uniswap. So it’s safe to say that the common recipients are those affiliated with Uniswap.</a:t>
            </a:r>
          </a:p>
          <a:p>
            <a:endParaRPr lang="en-CA"/>
          </a:p>
        </p:txBody>
      </p:sp>
      <p:sp>
        <p:nvSpPr>
          <p:cNvPr id="4" name="Slide Number Placeholder 3"/>
          <p:cNvSpPr>
            <a:spLocks noGrp="1"/>
          </p:cNvSpPr>
          <p:nvPr>
            <p:ph type="sldNum" sz="quarter" idx="5"/>
          </p:nvPr>
        </p:nvSpPr>
        <p:spPr/>
        <p:txBody>
          <a:bodyPr/>
          <a:lstStyle/>
          <a:p>
            <a:fld id="{22CE0726-4458-47E9-89AF-BC4AD2E2BEDA}" type="slidenum">
              <a:rPr lang="en-CA" smtClean="0"/>
              <a:t>15</a:t>
            </a:fld>
            <a:endParaRPr lang="en-CA"/>
          </a:p>
        </p:txBody>
      </p:sp>
    </p:spTree>
    <p:extLst>
      <p:ext uri="{BB962C8B-B14F-4D97-AF65-F5344CB8AC3E}">
        <p14:creationId xmlns:p14="http://schemas.microsoft.com/office/powerpoint/2010/main" val="420955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Next we’ll look at Top Senders.</a:t>
            </a:r>
          </a:p>
          <a:p>
            <a:endParaRPr lang="en-CA"/>
          </a:p>
          <a:p>
            <a:r>
              <a:rPr lang="en-CA"/>
              <a:t>We already know from the previous slides that the #1 spot is affiliated with Coinbase, for the reasons mentioned before.</a:t>
            </a:r>
          </a:p>
          <a:p>
            <a:endParaRPr lang="en-CA"/>
          </a:p>
          <a:p>
            <a:r>
              <a:rPr lang="en-CA"/>
              <a:t>(click) When we look at the second spot, we see that it is affiliated with Huobi, which is also an exchange, and it makes sense why its there. So a lot of these addresses on this list are affiliated with exchanges, such as </a:t>
            </a:r>
            <a:r>
              <a:rPr lang="en-CA" err="1"/>
              <a:t>Binance</a:t>
            </a:r>
            <a:r>
              <a:rPr lang="en-CA"/>
              <a:t>, FTX, and more, for the same reasons mentioned in the previous slides.</a:t>
            </a:r>
          </a:p>
        </p:txBody>
      </p:sp>
      <p:sp>
        <p:nvSpPr>
          <p:cNvPr id="4" name="Slide Number Placeholder 3"/>
          <p:cNvSpPr>
            <a:spLocks noGrp="1"/>
          </p:cNvSpPr>
          <p:nvPr>
            <p:ph type="sldNum" sz="quarter" idx="5"/>
          </p:nvPr>
        </p:nvSpPr>
        <p:spPr/>
        <p:txBody>
          <a:bodyPr/>
          <a:lstStyle/>
          <a:p>
            <a:fld id="{22CE0726-4458-47E9-89AF-BC4AD2E2BEDA}" type="slidenum">
              <a:rPr lang="en-CA" smtClean="0"/>
              <a:t>16</a:t>
            </a:fld>
            <a:endParaRPr lang="en-CA"/>
          </a:p>
        </p:txBody>
      </p:sp>
    </p:spTree>
    <p:extLst>
      <p:ext uri="{BB962C8B-B14F-4D97-AF65-F5344CB8AC3E}">
        <p14:creationId xmlns:p14="http://schemas.microsoft.com/office/powerpoint/2010/main" val="1850964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Here is a distribution of Transaction Complexities. We thought it would be interesting to see how many logs were emitted for each transaction so we graphed them.</a:t>
            </a:r>
          </a:p>
          <a:p>
            <a:endParaRPr lang="en-CA"/>
          </a:p>
          <a:p>
            <a:r>
              <a:rPr lang="en-CA"/>
              <a:t>As we can see, the majority of transactions in our data had mainly low or low to medium complexities. Most transactions only had 1 log emitted, while there were some transactions with as high as 326.</a:t>
            </a:r>
          </a:p>
          <a:p>
            <a:endParaRPr lang="en-CA"/>
          </a:p>
          <a:p>
            <a:r>
              <a:rPr lang="en-CA"/>
              <a:t>We thought this would be interesting because logs provide a record of events, and the more logs associated to a transaction, the more complex it would be. For example, if a transaction has many logs, it can indicate that the transaction interacted with multiple contracts on the blockchain. A simple transfer of tokens might result in a fewer amount of logs, while a more complex operation like swapping tokens that involve liquidity pools, fee’s, and more might generate more logs.</a:t>
            </a:r>
          </a:p>
          <a:p>
            <a:endParaRPr lang="en-CA"/>
          </a:p>
          <a:p>
            <a:r>
              <a:rPr lang="en-CA"/>
              <a:t>It’s also important because the more complex a transaction is, the more it costs computationally on the network, and thus it will generally have more fees. Complex transactions can also take longer to process.</a:t>
            </a:r>
          </a:p>
          <a:p>
            <a:endParaRPr lang="en-CA"/>
          </a:p>
          <a:p>
            <a:r>
              <a:rPr lang="en-CA"/>
              <a:t>We can see that most transactions with the UNI token are simple transfers, but there are also highly complex transfers occurring as well. So this tells us a lot about the UNI token user base.</a:t>
            </a:r>
          </a:p>
        </p:txBody>
      </p:sp>
      <p:sp>
        <p:nvSpPr>
          <p:cNvPr id="4" name="Slide Number Placeholder 3"/>
          <p:cNvSpPr>
            <a:spLocks noGrp="1"/>
          </p:cNvSpPr>
          <p:nvPr>
            <p:ph type="sldNum" sz="quarter" idx="5"/>
          </p:nvPr>
        </p:nvSpPr>
        <p:spPr/>
        <p:txBody>
          <a:bodyPr/>
          <a:lstStyle/>
          <a:p>
            <a:fld id="{22CE0726-4458-47E9-89AF-BC4AD2E2BEDA}" type="slidenum">
              <a:rPr lang="en-CA" smtClean="0"/>
              <a:t>31</a:t>
            </a:fld>
            <a:endParaRPr lang="en-CA"/>
          </a:p>
        </p:txBody>
      </p:sp>
    </p:spTree>
    <p:extLst>
      <p:ext uri="{BB962C8B-B14F-4D97-AF65-F5344CB8AC3E}">
        <p14:creationId xmlns:p14="http://schemas.microsoft.com/office/powerpoint/2010/main" val="293123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For example, when we go to one of the transactions with the maximum we found of 326 logs. We can see that for whatever reason, this transaction was meant to distribute 3.25 UNI tokens to 325 addresses via Disperse, which is an application that is meant to distribute ether or tokens to multiple addresses. What’s also interesting is actually all of the transactions with the maximum complexity we found were via the Disperse App.</a:t>
            </a:r>
          </a:p>
        </p:txBody>
      </p:sp>
      <p:sp>
        <p:nvSpPr>
          <p:cNvPr id="4" name="Slide Number Placeholder 3"/>
          <p:cNvSpPr>
            <a:spLocks noGrp="1"/>
          </p:cNvSpPr>
          <p:nvPr>
            <p:ph type="sldNum" sz="quarter" idx="5"/>
          </p:nvPr>
        </p:nvSpPr>
        <p:spPr/>
        <p:txBody>
          <a:bodyPr/>
          <a:lstStyle/>
          <a:p>
            <a:fld id="{22CE0726-4458-47E9-89AF-BC4AD2E2BEDA}" type="slidenum">
              <a:rPr lang="en-CA" smtClean="0"/>
              <a:t>32</a:t>
            </a:fld>
            <a:endParaRPr lang="en-CA"/>
          </a:p>
        </p:txBody>
      </p:sp>
    </p:spTree>
    <p:extLst>
      <p:ext uri="{BB962C8B-B14F-4D97-AF65-F5344CB8AC3E}">
        <p14:creationId xmlns:p14="http://schemas.microsoft.com/office/powerpoint/2010/main" val="2022765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Next we started looking for the top 10 largest transactions via Token Amount.</a:t>
            </a:r>
          </a:p>
          <a:p>
            <a:endParaRPr lang="en-CA"/>
          </a:p>
          <a:p>
            <a:r>
              <a:rPr lang="en-CA"/>
              <a:t>And to put this graph into perspective, the #10 on this list transferred about 40 million UNI tokens, which is valued today at $171 million. (click)</a:t>
            </a:r>
          </a:p>
          <a:p>
            <a:endParaRPr lang="en-CA"/>
          </a:p>
          <a:p>
            <a:r>
              <a:rPr lang="en-CA"/>
              <a:t>When we analyze who it’s going to and who it’s from, it’s safe to say that whoever did this transaction was probably looking to just migrate to a new address. What’s also interesting is that the address that it went to (click) actually has tokens valued at $99 million dollars, and $99 million of those are from the UNI token. So that’s pretty interesting</a:t>
            </a:r>
          </a:p>
          <a:p>
            <a:endParaRPr lang="en-CA"/>
          </a:p>
          <a:p>
            <a:r>
              <a:rPr lang="en-CA"/>
              <a:t>Now I know you guys are probably wondering, what about the #1 spot??</a:t>
            </a:r>
          </a:p>
        </p:txBody>
      </p:sp>
      <p:sp>
        <p:nvSpPr>
          <p:cNvPr id="4" name="Slide Number Placeholder 3"/>
          <p:cNvSpPr>
            <a:spLocks noGrp="1"/>
          </p:cNvSpPr>
          <p:nvPr>
            <p:ph type="sldNum" sz="quarter" idx="5"/>
          </p:nvPr>
        </p:nvSpPr>
        <p:spPr/>
        <p:txBody>
          <a:bodyPr/>
          <a:lstStyle/>
          <a:p>
            <a:fld id="{22CE0726-4458-47E9-89AF-BC4AD2E2BEDA}" type="slidenum">
              <a:rPr lang="en-CA" smtClean="0"/>
              <a:t>33</a:t>
            </a:fld>
            <a:endParaRPr lang="en-CA"/>
          </a:p>
        </p:txBody>
      </p:sp>
    </p:spTree>
    <p:extLst>
      <p:ext uri="{BB962C8B-B14F-4D97-AF65-F5344CB8AC3E}">
        <p14:creationId xmlns:p14="http://schemas.microsoft.com/office/powerpoint/2010/main" val="434270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#1 spot is actually interesting. It transferred 1 billion tokens valued at $4.3 billion dollars today.</a:t>
            </a:r>
          </a:p>
          <a:p>
            <a:r>
              <a:rPr lang="en-CA"/>
              <a:t>As you may have noticed, it says it comes from a Null address, and the recipient address is actually (click) the official UNISWAP protocol address. This address contains the code that defines how the token behaves like transferring tokens, minting tokens, etc.</a:t>
            </a:r>
          </a:p>
          <a:p>
            <a:endParaRPr lang="en-CA"/>
          </a:p>
          <a:p>
            <a:r>
              <a:rPr lang="en-CA"/>
              <a:t>And if we look closer into the date that this transaction occurred, which was September 14 of 2022, we see that this was actually the mint that occurred for the distribution of UNI tokens that happened September 17 2022. And we also know this due to the fact that it came from a null address.</a:t>
            </a:r>
          </a:p>
          <a:p>
            <a:r>
              <a:rPr lang="en-CA"/>
              <a:t> </a:t>
            </a:r>
          </a:p>
        </p:txBody>
      </p:sp>
      <p:sp>
        <p:nvSpPr>
          <p:cNvPr id="4" name="Slide Number Placeholder 3"/>
          <p:cNvSpPr>
            <a:spLocks noGrp="1"/>
          </p:cNvSpPr>
          <p:nvPr>
            <p:ph type="sldNum" sz="quarter" idx="5"/>
          </p:nvPr>
        </p:nvSpPr>
        <p:spPr/>
        <p:txBody>
          <a:bodyPr/>
          <a:lstStyle/>
          <a:p>
            <a:fld id="{22CE0726-4458-47E9-89AF-BC4AD2E2BEDA}" type="slidenum">
              <a:rPr lang="en-CA" smtClean="0"/>
              <a:t>34</a:t>
            </a:fld>
            <a:endParaRPr lang="en-CA"/>
          </a:p>
        </p:txBody>
      </p:sp>
    </p:spTree>
    <p:extLst>
      <p:ext uri="{BB962C8B-B14F-4D97-AF65-F5344CB8AC3E}">
        <p14:creationId xmlns:p14="http://schemas.microsoft.com/office/powerpoint/2010/main" val="3950300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a:p>
            <a:r>
              <a:rPr lang="en-CA"/>
              <a:t>And if we look closer into the date that this transaction occurred, which was September 14 of 2022, we see that this was actually the mint that occurred for the distribution of UNI tokens that happened September 17 2022. And we also know this due to the fact that it came from a null address.</a:t>
            </a:r>
          </a:p>
          <a:p>
            <a:endParaRPr lang="en-CA"/>
          </a:p>
          <a:p>
            <a:r>
              <a:rPr lang="en-CA"/>
              <a:t>As we mentioned in the introductory slides, there still a total supply of 1 billion UNI tokens to this day.</a:t>
            </a:r>
          </a:p>
          <a:p>
            <a:r>
              <a:rPr lang="en-CA"/>
              <a:t> </a:t>
            </a:r>
          </a:p>
        </p:txBody>
      </p:sp>
      <p:sp>
        <p:nvSpPr>
          <p:cNvPr id="4" name="Slide Number Placeholder 3"/>
          <p:cNvSpPr>
            <a:spLocks noGrp="1"/>
          </p:cNvSpPr>
          <p:nvPr>
            <p:ph type="sldNum" sz="quarter" idx="5"/>
          </p:nvPr>
        </p:nvSpPr>
        <p:spPr/>
        <p:txBody>
          <a:bodyPr/>
          <a:lstStyle/>
          <a:p>
            <a:fld id="{22CE0726-4458-47E9-89AF-BC4AD2E2BEDA}" type="slidenum">
              <a:rPr lang="en-CA" smtClean="0"/>
              <a:t>35</a:t>
            </a:fld>
            <a:endParaRPr lang="en-CA"/>
          </a:p>
        </p:txBody>
      </p:sp>
    </p:spTree>
    <p:extLst>
      <p:ext uri="{BB962C8B-B14F-4D97-AF65-F5344CB8AC3E}">
        <p14:creationId xmlns:p14="http://schemas.microsoft.com/office/powerpoint/2010/main" val="419883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2CE0726-4458-47E9-89AF-BC4AD2E2BEDA}" type="slidenum">
              <a:rPr lang="en-CA" smtClean="0"/>
              <a:t>36</a:t>
            </a:fld>
            <a:endParaRPr lang="en-CA"/>
          </a:p>
        </p:txBody>
      </p:sp>
    </p:spTree>
    <p:extLst>
      <p:ext uri="{BB962C8B-B14F-4D97-AF65-F5344CB8AC3E}">
        <p14:creationId xmlns:p14="http://schemas.microsoft.com/office/powerpoint/2010/main" val="2874557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 Uniswap is a decentralized exchange that enables peer to peer market making, meaning that transactions can be made between 2 parties without the need for an intermediary, like a bank for example. These parties can offer liquidity to the market.</a:t>
            </a:r>
          </a:p>
          <a:p>
            <a:r>
              <a:rPr lang="en-CA"/>
              <a:t>- Uniswap is also a cryptocurrency platform with the symbol UNI</a:t>
            </a:r>
          </a:p>
          <a:p>
            <a:r>
              <a:rPr lang="en-CA"/>
              <a:t>- The Uniswap blockchain is hosted on the Ethereum platform, specifically as an ERC-20 Token and is governed by UNI token holders, meaning it is a public good.</a:t>
            </a:r>
          </a:p>
          <a:p>
            <a:r>
              <a:rPr lang="en-CA"/>
              <a:t>- The Uniswap blockchain is also open source, meaning anyone can view and contribute to the blockchains code</a:t>
            </a:r>
          </a:p>
          <a:p>
            <a:r>
              <a:rPr lang="en-CA"/>
              <a:t>- Uniswap currently uses the proof of stake operating system since 2022 from using the Proof of Work method.</a:t>
            </a:r>
          </a:p>
          <a:p>
            <a:r>
              <a:rPr lang="en-CA"/>
              <a:t>	- POW: First to solve puzzle gets to add blockchain</a:t>
            </a:r>
          </a:p>
          <a:p>
            <a:r>
              <a:rPr lang="en-CA"/>
              <a:t>	- POS: Like a raffle where more tokens they hold the higher chance they can validate a new block</a:t>
            </a:r>
          </a:p>
          <a:p>
            <a:r>
              <a:rPr lang="en-CA"/>
              <a:t>- Uniswap was first released in 2018 by its founder Hayden Adams. In 2020, Uniswap v2 launched allowing direct swaps between basically any ERC 20 token</a:t>
            </a:r>
          </a:p>
          <a:p>
            <a:r>
              <a:rPr lang="en-CA"/>
              <a:t>- What’s unique or interested about the Uniswap Protocol, is that it doesn’t actually receive any revenue. The primary design of Uniswap is to </a:t>
            </a:r>
            <a:r>
              <a:rPr lang="en-CA" err="1"/>
              <a:t>incetivize</a:t>
            </a:r>
            <a:r>
              <a:rPr lang="en-CA"/>
              <a:t> liquidity providers, and so the fees largely go to them. But its important to separate the Uniswap protocol and Uniswap labs, the team behind the protocols development. Uniswap Labs can have multiple revenue streams such as grants, sponsorships, etc. UNI holders who hold more than 1% of the total supply can submit development proposals, while any </a:t>
            </a:r>
            <a:r>
              <a:rPr lang="en-CA" err="1"/>
              <a:t>uni</a:t>
            </a:r>
            <a:r>
              <a:rPr lang="en-CA"/>
              <a:t> holder regardless of how much they hold is able to vote on these proposals. It’s designed to be this way in an effort to make it a truly self sustaining and decentralized protocol in the future.</a:t>
            </a:r>
          </a:p>
          <a:p>
            <a:endParaRPr lang="en-CA"/>
          </a:p>
          <a:p>
            <a:endParaRPr lang="en-CA"/>
          </a:p>
        </p:txBody>
      </p:sp>
      <p:sp>
        <p:nvSpPr>
          <p:cNvPr id="4" name="Slide Number Placeholder 3"/>
          <p:cNvSpPr>
            <a:spLocks noGrp="1"/>
          </p:cNvSpPr>
          <p:nvPr>
            <p:ph type="sldNum" sz="quarter" idx="5"/>
          </p:nvPr>
        </p:nvSpPr>
        <p:spPr/>
        <p:txBody>
          <a:bodyPr/>
          <a:lstStyle/>
          <a:p>
            <a:fld id="{22CE0726-4458-47E9-89AF-BC4AD2E2BEDA}" type="slidenum">
              <a:rPr lang="en-CA" smtClean="0"/>
              <a:t>2</a:t>
            </a:fld>
            <a:endParaRPr lang="en-CA"/>
          </a:p>
        </p:txBody>
      </p:sp>
    </p:spTree>
    <p:extLst>
      <p:ext uri="{BB962C8B-B14F-4D97-AF65-F5344CB8AC3E}">
        <p14:creationId xmlns:p14="http://schemas.microsoft.com/office/powerpoint/2010/main" val="31171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 It’s a fairly big project now, they’ve amassed 70,000 followers on twitter, with a market cap of 2.5 billion dollars.</a:t>
            </a:r>
          </a:p>
          <a:p>
            <a:r>
              <a:rPr lang="en-CA"/>
              <a:t>- The Uniswap Ecosystem is thriving, its known to be a significant player in the DeFi sector</a:t>
            </a:r>
          </a:p>
          <a:p>
            <a:r>
              <a:rPr lang="en-CA"/>
              <a:t>- </a:t>
            </a:r>
            <a:r>
              <a:rPr lang="en-US"/>
              <a:t>Uniswap is also in a transition phase with the introduction of </a:t>
            </a:r>
            <a:r>
              <a:rPr lang="en-US" err="1"/>
              <a:t>UniswapX</a:t>
            </a:r>
            <a:r>
              <a:rPr lang="en-US"/>
              <a:t> which launched on July 17, 2023 and the ongoing development of Uniswap v4 which was announced on </a:t>
            </a:r>
            <a:r>
              <a:rPr lang="en-CA"/>
              <a:t>June 13, 2023</a:t>
            </a:r>
          </a:p>
          <a:p>
            <a:r>
              <a:rPr lang="en-CA"/>
              <a:t>- Right now Uniswap V4 is in an almost alpha stage, </a:t>
            </a:r>
            <a:r>
              <a:rPr lang="en-US"/>
              <a:t>a preliminary version of the Uniswap v4 code has been released for community evaluation, showcasing new features like hooks or plugins that aid developers in building personalized liquidity pools​</a:t>
            </a:r>
            <a:endParaRPr lang="en-CA"/>
          </a:p>
        </p:txBody>
      </p:sp>
      <p:sp>
        <p:nvSpPr>
          <p:cNvPr id="4" name="Slide Number Placeholder 3"/>
          <p:cNvSpPr>
            <a:spLocks noGrp="1"/>
          </p:cNvSpPr>
          <p:nvPr>
            <p:ph type="sldNum" sz="quarter" idx="5"/>
          </p:nvPr>
        </p:nvSpPr>
        <p:spPr/>
        <p:txBody>
          <a:bodyPr/>
          <a:lstStyle/>
          <a:p>
            <a:fld id="{22CE0726-4458-47E9-89AF-BC4AD2E2BEDA}" type="slidenum">
              <a:rPr lang="en-CA" smtClean="0"/>
              <a:t>3</a:t>
            </a:fld>
            <a:endParaRPr lang="en-CA"/>
          </a:p>
        </p:txBody>
      </p:sp>
    </p:spTree>
    <p:extLst>
      <p:ext uri="{BB962C8B-B14F-4D97-AF65-F5344CB8AC3E}">
        <p14:creationId xmlns:p14="http://schemas.microsoft.com/office/powerpoint/2010/main" val="3437564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Now we’ll move into some General Statistics such as Gas Spent per transaction.</a:t>
            </a:r>
          </a:p>
          <a:p>
            <a:endParaRPr lang="en-CA"/>
          </a:p>
          <a:p>
            <a:r>
              <a:rPr lang="en-CA"/>
              <a:t>The minimum is about 22000 and the maximum is 25 million, which shows the different use cases for the UNI token, ranging from simple to complex natures.</a:t>
            </a:r>
          </a:p>
          <a:p>
            <a:endParaRPr lang="en-CA"/>
          </a:p>
          <a:p>
            <a:pPr>
              <a:buFont typeface="Arial" panose="020B0604020202020204" pitchFamily="34" charset="0"/>
              <a:buChar char="•"/>
            </a:pPr>
            <a:r>
              <a:rPr lang="en-US"/>
              <a:t> As we can see, There is a steep decline of the blue line near the y-axis. This suggests that most transactions are of a relatively simple nature, needing minimal gas and minimal computational resources. This might include basic transfers or swaps.</a:t>
            </a:r>
          </a:p>
          <a:p>
            <a:pPr>
              <a:buFont typeface="Arial" panose="020B0604020202020204" pitchFamily="34" charset="0"/>
              <a:buChar char="•"/>
            </a:pPr>
            <a:r>
              <a:rPr lang="en-US"/>
              <a:t>The high maximum value can indicate that there are some complex interactions or activities related to the UNI token that consume a significant amount of gas. This could involve smart contract interactions or large-scale operations.</a:t>
            </a:r>
          </a:p>
          <a:p>
            <a:pPr>
              <a:buFont typeface="Arial" panose="020B0604020202020204" pitchFamily="34" charset="0"/>
              <a:buChar char="•"/>
            </a:pPr>
            <a:r>
              <a:rPr lang="en-US"/>
              <a:t>The fact that the average is higher than the median can indicate that although most transactions are relatively low in gas cost, there are enough high-gas transactions to skew the average upwards.</a:t>
            </a:r>
          </a:p>
          <a:p>
            <a:pPr>
              <a:buFont typeface="Arial" panose="020B0604020202020204" pitchFamily="34" charset="0"/>
              <a:buChar char="•"/>
            </a:pPr>
            <a:r>
              <a:rPr lang="en-US"/>
              <a:t>Considering that most transactions do not seem to take a high amount of computational resources, it could mean that most users perform only basic token transfers.</a:t>
            </a:r>
          </a:p>
          <a:p>
            <a:endParaRPr lang="en-CA"/>
          </a:p>
        </p:txBody>
      </p:sp>
      <p:sp>
        <p:nvSpPr>
          <p:cNvPr id="4" name="Slide Number Placeholder 3"/>
          <p:cNvSpPr>
            <a:spLocks noGrp="1"/>
          </p:cNvSpPr>
          <p:nvPr>
            <p:ph type="sldNum" sz="quarter" idx="5"/>
          </p:nvPr>
        </p:nvSpPr>
        <p:spPr/>
        <p:txBody>
          <a:bodyPr/>
          <a:lstStyle/>
          <a:p>
            <a:fld id="{22CE0726-4458-47E9-89AF-BC4AD2E2BEDA}" type="slidenum">
              <a:rPr lang="en-CA" smtClean="0"/>
              <a:t>5</a:t>
            </a:fld>
            <a:endParaRPr lang="en-CA"/>
          </a:p>
        </p:txBody>
      </p:sp>
    </p:spTree>
    <p:extLst>
      <p:ext uri="{BB962C8B-B14F-4D97-AF65-F5344CB8AC3E}">
        <p14:creationId xmlns:p14="http://schemas.microsoft.com/office/powerpoint/2010/main" val="1016287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Next we’ll look into the Unique Senders vs Unique Recipients. </a:t>
            </a:r>
            <a:r>
              <a:rPr lang="en-US"/>
              <a:t>The fact that there's a high number of unique senders suggests that the UNI token is popular among people in the community.</a:t>
            </a:r>
          </a:p>
          <a:p>
            <a:r>
              <a:rPr lang="en-US"/>
              <a:t>The major contrast in the number of senders compared to recipients might be because of a smaller number of addresses (like exchanges or major holders) are receiving the majority of the UNI token transactions.</a:t>
            </a:r>
          </a:p>
          <a:p>
            <a:endParaRPr lang="en-US"/>
          </a:p>
          <a:p>
            <a:r>
              <a:rPr lang="en-US"/>
              <a:t>This is especially concerning because it raises centralization concerns if a small number of recipients hold the majority of UNI tokens and it’s crucial for assets in decentralized networks to be distributed among a great number of people in order to avoid influence and really be decentralized. </a:t>
            </a:r>
            <a:endParaRPr lang="en-CA"/>
          </a:p>
        </p:txBody>
      </p:sp>
      <p:sp>
        <p:nvSpPr>
          <p:cNvPr id="4" name="Slide Number Placeholder 3"/>
          <p:cNvSpPr>
            <a:spLocks noGrp="1"/>
          </p:cNvSpPr>
          <p:nvPr>
            <p:ph type="sldNum" sz="quarter" idx="5"/>
          </p:nvPr>
        </p:nvSpPr>
        <p:spPr/>
        <p:txBody>
          <a:bodyPr/>
          <a:lstStyle/>
          <a:p>
            <a:fld id="{22CE0726-4458-47E9-89AF-BC4AD2E2BEDA}" type="slidenum">
              <a:rPr lang="en-CA" smtClean="0"/>
              <a:t>6</a:t>
            </a:fld>
            <a:endParaRPr lang="en-CA"/>
          </a:p>
        </p:txBody>
      </p:sp>
    </p:spTree>
    <p:extLst>
      <p:ext uri="{BB962C8B-B14F-4D97-AF65-F5344CB8AC3E}">
        <p14:creationId xmlns:p14="http://schemas.microsoft.com/office/powerpoint/2010/main" val="212447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we’ll look into the Day of Month Transaction Frequency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most of the month, the number of transactions seems relatively uniform, they only fluctuate a bit, which can mean there are routine transactions occurring every day. But the 17</a:t>
            </a:r>
            <a:r>
              <a:rPr lang="en-US" baseline="30000"/>
              <a:t>th</a:t>
            </a:r>
            <a:r>
              <a:rPr lang="en-US"/>
              <a:t> is a notable exception.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Some reasons for this exception could be a payment or billing cycle or things of that nature.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CA"/>
          </a:p>
        </p:txBody>
      </p:sp>
      <p:sp>
        <p:nvSpPr>
          <p:cNvPr id="4" name="Slide Number Placeholder 3"/>
          <p:cNvSpPr>
            <a:spLocks noGrp="1"/>
          </p:cNvSpPr>
          <p:nvPr>
            <p:ph type="sldNum" sz="quarter" idx="5"/>
          </p:nvPr>
        </p:nvSpPr>
        <p:spPr/>
        <p:txBody>
          <a:bodyPr/>
          <a:lstStyle/>
          <a:p>
            <a:fld id="{22CE0726-4458-47E9-89AF-BC4AD2E2BEDA}" type="slidenum">
              <a:rPr lang="en-CA" smtClean="0"/>
              <a:t>8</a:t>
            </a:fld>
            <a:endParaRPr lang="en-CA"/>
          </a:p>
        </p:txBody>
      </p:sp>
    </p:spTree>
    <p:extLst>
      <p:ext uri="{BB962C8B-B14F-4D97-AF65-F5344CB8AC3E}">
        <p14:creationId xmlns:p14="http://schemas.microsoft.com/office/powerpoint/2010/main" val="4136578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we’ll look into the Monthly Transaction Frequency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most of the year, once again, the number of transactions seems relatively uniform, they only fluctuate a bit, which can mean there are routine transactions occurring every month. But September is a notable exception.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Some reasons for this exception could be due to the fact that the initial release for the UNI token was in September 2020, when it initially released it was in the top 40 cryptocurrencies by market capitalization (https://bravenewcoin.com/insights/uniswap-price-analysis-bullish-technicals#:~:text=Uniswap%20released%20a%20governance%20token,BraveNewCoin%E2%80%99s%20market%20cap%20table%2C%20with), in fact its monthly trade volume for that month exceeded </a:t>
            </a:r>
            <a:r>
              <a:rPr lang="en-US" err="1"/>
              <a:t>Coinbases</a:t>
            </a:r>
            <a:r>
              <a:rPr lang="en-US"/>
              <a:t>’ (https://finance.yahoo.com/news/uniswap-monthly-trade-volume-exceeded-164350546.html#:~:text=During%20September%2C%20Uniswap%20saw%20approximately,6). which could be influencing the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CA"/>
          </a:p>
        </p:txBody>
      </p:sp>
      <p:sp>
        <p:nvSpPr>
          <p:cNvPr id="4" name="Slide Number Placeholder 3"/>
          <p:cNvSpPr>
            <a:spLocks noGrp="1"/>
          </p:cNvSpPr>
          <p:nvPr>
            <p:ph type="sldNum" sz="quarter" idx="5"/>
          </p:nvPr>
        </p:nvSpPr>
        <p:spPr/>
        <p:txBody>
          <a:bodyPr/>
          <a:lstStyle/>
          <a:p>
            <a:fld id="{22CE0726-4458-47E9-89AF-BC4AD2E2BEDA}" type="slidenum">
              <a:rPr lang="en-CA" smtClean="0"/>
              <a:t>9</a:t>
            </a:fld>
            <a:endParaRPr lang="en-CA"/>
          </a:p>
        </p:txBody>
      </p:sp>
    </p:spTree>
    <p:extLst>
      <p:ext uri="{BB962C8B-B14F-4D97-AF65-F5344CB8AC3E}">
        <p14:creationId xmlns:p14="http://schemas.microsoft.com/office/powerpoint/2010/main" val="57930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we’ll look into the Yearly Transaction Frequency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2020: When UNI initially launched, this could explain the spike</a:t>
            </a:r>
          </a:p>
          <a:p>
            <a:pPr>
              <a:buFont typeface="Arial" panose="020B0604020202020204" pitchFamily="34" charset="0"/>
              <a:buChar char="•"/>
            </a:pPr>
            <a:r>
              <a:rPr lang="en-US" b="1"/>
              <a:t>2021: </a:t>
            </a:r>
            <a:r>
              <a:rPr lang="en-US"/>
              <a:t>The highest number of transactions, nearing 1.6 million. This was when the Crypto scene was gaining traction and there was a lot of hype. 2021 is also when Uniswap V3 released and issued NFTs to users. As well as other important news like Optimism Layer Integration, and a governance proposal with a budget of 1 million UNI.</a:t>
            </a:r>
          </a:p>
          <a:p>
            <a:pPr>
              <a:buFont typeface="Arial" panose="020B0604020202020204" pitchFamily="34" charset="0"/>
              <a:buChar char="•"/>
            </a:pPr>
            <a:r>
              <a:rPr lang="en-US"/>
              <a:t>And a decrease from there, it could be because of market saturation, lack of updates, regulatory concerns, etc.</a:t>
            </a:r>
          </a:p>
          <a:p>
            <a:pPr>
              <a:buFont typeface="Arial" panose="020B0604020202020204" pitchFamily="34" charset="0"/>
              <a:buChar char="•"/>
            </a:pPr>
            <a:endParaRPr lang="en-US"/>
          </a:p>
          <a:p>
            <a:pPr>
              <a:buFont typeface="Arial" panose="020B0604020202020204" pitchFamily="34" charset="0"/>
              <a:buChar cha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CA"/>
          </a:p>
        </p:txBody>
      </p:sp>
      <p:sp>
        <p:nvSpPr>
          <p:cNvPr id="4" name="Slide Number Placeholder 3"/>
          <p:cNvSpPr>
            <a:spLocks noGrp="1"/>
          </p:cNvSpPr>
          <p:nvPr>
            <p:ph type="sldNum" sz="quarter" idx="5"/>
          </p:nvPr>
        </p:nvSpPr>
        <p:spPr/>
        <p:txBody>
          <a:bodyPr/>
          <a:lstStyle/>
          <a:p>
            <a:fld id="{22CE0726-4458-47E9-89AF-BC4AD2E2BEDA}" type="slidenum">
              <a:rPr lang="en-CA" smtClean="0"/>
              <a:t>10</a:t>
            </a:fld>
            <a:endParaRPr lang="en-CA"/>
          </a:p>
        </p:txBody>
      </p:sp>
    </p:spTree>
    <p:extLst>
      <p:ext uri="{BB962C8B-B14F-4D97-AF65-F5344CB8AC3E}">
        <p14:creationId xmlns:p14="http://schemas.microsoft.com/office/powerpoint/2010/main" val="2512798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Next we’ll look at Average Daily Gas over time. We thought this would be interesting because high gas prices can deter users from participating in a transaction, while low gas prices can promote transaction activity, so we wanted to see how that looks over time.</a:t>
            </a:r>
          </a:p>
          <a:p>
            <a:endParaRPr lang="en-CA"/>
          </a:p>
          <a:p>
            <a:r>
              <a:rPr lang="en-CA"/>
              <a:t>The first thing you can probably notice the spike on June 14</a:t>
            </a:r>
            <a:r>
              <a:rPr lang="en-CA" baseline="30000"/>
              <a:t>th</a:t>
            </a:r>
            <a:r>
              <a:rPr lang="en-CA"/>
              <a:t>, 2021, where gas reached an unusually high price. It might mean that there was extreme network congestion, a significant event in the community that occurred, or a hack.</a:t>
            </a:r>
          </a:p>
          <a:p>
            <a:endParaRPr lang="en-CA"/>
          </a:p>
          <a:p>
            <a:r>
              <a:rPr lang="en-CA"/>
              <a:t>One possible reason was there was a minor influx on that day in the graph (click) as seen here. On that same day, Ethereum experienced some price volatility and rose to a intraweek high but couldn’t sustain it.</a:t>
            </a:r>
          </a:p>
          <a:p>
            <a:endParaRPr lang="en-CA"/>
          </a:p>
          <a:p>
            <a:endParaRPr lang="en-CA"/>
          </a:p>
          <a:p>
            <a:r>
              <a:rPr lang="en-CA"/>
              <a:t>This high spike could’ve discouraged users from transacting due to the costs, leading to a decrease in number of transactions.</a:t>
            </a:r>
          </a:p>
          <a:p>
            <a:endParaRPr lang="en-CA"/>
          </a:p>
          <a:p>
            <a:r>
              <a:rPr lang="en-CA"/>
              <a:t>It’s very interesting how this happened because we can see it is relatively stable for the rest of the time in these 3 years. It also raises concerns about data integrity, and if this spike represents actual conditions or error in recording or representation.</a:t>
            </a:r>
          </a:p>
        </p:txBody>
      </p:sp>
      <p:sp>
        <p:nvSpPr>
          <p:cNvPr id="4" name="Slide Number Placeholder 3"/>
          <p:cNvSpPr>
            <a:spLocks noGrp="1"/>
          </p:cNvSpPr>
          <p:nvPr>
            <p:ph type="sldNum" sz="quarter" idx="5"/>
          </p:nvPr>
        </p:nvSpPr>
        <p:spPr/>
        <p:txBody>
          <a:bodyPr/>
          <a:lstStyle/>
          <a:p>
            <a:fld id="{22CE0726-4458-47E9-89AF-BC4AD2E2BEDA}" type="slidenum">
              <a:rPr lang="en-CA" smtClean="0"/>
              <a:t>12</a:t>
            </a:fld>
            <a:endParaRPr lang="en-CA"/>
          </a:p>
        </p:txBody>
      </p:sp>
    </p:spTree>
    <p:extLst>
      <p:ext uri="{BB962C8B-B14F-4D97-AF65-F5344CB8AC3E}">
        <p14:creationId xmlns:p14="http://schemas.microsoft.com/office/powerpoint/2010/main" val="4181448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F64606-C1A5-2422-44DE-54666BE89226}"/>
              </a:ext>
            </a:extLst>
          </p:cNvPr>
          <p:cNvSpPr/>
          <p:nvPr userDrawn="1"/>
        </p:nvSpPr>
        <p:spPr>
          <a:xfrm>
            <a:off x="0" y="1"/>
            <a:ext cx="12192000" cy="1690688"/>
          </a:xfrm>
          <a:prstGeom prst="rect">
            <a:avLst/>
          </a:prstGeom>
          <a:gradFill>
            <a:gsLst>
              <a:gs pos="0">
                <a:srgbClr val="BE0F71"/>
              </a:gs>
              <a:gs pos="50000">
                <a:srgbClr val="5D1B62"/>
              </a:gs>
              <a:gs pos="100000">
                <a:srgbClr val="2A2059"/>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838200" y="171690"/>
            <a:ext cx="10515600" cy="1325563"/>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2050" name="Picture 2" descr="UNI">
            <a:extLst>
              <a:ext uri="{FF2B5EF4-FFF2-40B4-BE49-F238E27FC236}">
                <a16:creationId xmlns:a16="http://schemas.microsoft.com/office/drawing/2014/main" id="{EB7F9A2E-91B2-6BD7-1B71-8AECD42496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4815" y="6111875"/>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descr="A purple and white background&#10;&#10;Description automatically generated">
            <a:extLst>
              <a:ext uri="{FF2B5EF4-FFF2-40B4-BE49-F238E27FC236}">
                <a16:creationId xmlns:a16="http://schemas.microsoft.com/office/drawing/2014/main" id="{577F2BB2-BF64-EDAA-9A91-B3AF72BD608A}"/>
              </a:ext>
            </a:extLst>
          </p:cNvPr>
          <p:cNvPicPr>
            <a:picLocks noChangeAspect="1"/>
          </p:cNvPicPr>
          <p:nvPr/>
        </p:nvPicPr>
        <p:blipFill>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p:cNvSpPr>
            <a:spLocks noGrp="1"/>
          </p:cNvSpPr>
          <p:nvPr>
            <p:ph type="ctrTitle"/>
          </p:nvPr>
        </p:nvSpPr>
        <p:spPr>
          <a:xfrm>
            <a:off x="1524000" y="-370365"/>
            <a:ext cx="9144000" cy="2387600"/>
          </a:xfrm>
        </p:spPr>
        <p:txBody>
          <a:bodyPr>
            <a:normAutofit/>
          </a:bodyPr>
          <a:lstStyle/>
          <a:p>
            <a:r>
              <a:rPr lang="en-US" sz="7200">
                <a:solidFill>
                  <a:srgbClr val="FFFFFF"/>
                </a:solidFill>
                <a:latin typeface="Eras Bold ITC" panose="020B0907030504020204" pitchFamily="34" charset="0"/>
                <a:cs typeface="Calibri Light"/>
              </a:rPr>
              <a:t>Token Project</a:t>
            </a:r>
            <a:endParaRPr lang="en-US" sz="7200">
              <a:solidFill>
                <a:srgbClr val="FFFFFF"/>
              </a:solidFill>
              <a:latin typeface="Eras Bold ITC" panose="020B0907030504020204" pitchFamily="34" charset="0"/>
            </a:endParaRPr>
          </a:p>
        </p:txBody>
      </p:sp>
      <p:sp>
        <p:nvSpPr>
          <p:cNvPr id="3" name="Subtitle 2"/>
          <p:cNvSpPr>
            <a:spLocks noGrp="1"/>
          </p:cNvSpPr>
          <p:nvPr>
            <p:ph type="subTitle" idx="1"/>
          </p:nvPr>
        </p:nvSpPr>
        <p:spPr>
          <a:xfrm>
            <a:off x="1524000" y="5301367"/>
            <a:ext cx="9144000" cy="526738"/>
          </a:xfrm>
        </p:spPr>
        <p:txBody>
          <a:bodyPr vert="horz" lIns="91440" tIns="45720" rIns="91440" bIns="45720" rtlCol="0" anchor="t">
            <a:normAutofit/>
          </a:bodyPr>
          <a:lstStyle/>
          <a:p>
            <a:r>
              <a:rPr lang="en-US" sz="2800">
                <a:solidFill>
                  <a:srgbClr val="FFFFFF"/>
                </a:solidFill>
                <a:latin typeface="Eras Bold ITC" panose="020B0907030504020204" pitchFamily="34" charset="0"/>
                <a:ea typeface="+mn-lt"/>
                <a:cs typeface="+mn-lt"/>
              </a:rPr>
              <a:t>Isaacs Adeyemo, Georgino Issak, Brennan Peters</a:t>
            </a:r>
            <a:endParaRPr lang="en-US" sz="2800">
              <a:solidFill>
                <a:srgbClr val="FFFFFF"/>
              </a:solidFill>
              <a:latin typeface="Eras Bold ITC" panose="020B0907030504020204" pitchFamily="34" charset="0"/>
            </a:endParaRPr>
          </a:p>
        </p:txBody>
      </p:sp>
      <p:pic>
        <p:nvPicPr>
          <p:cNvPr id="13" name="Picture 12" descr="A pink letters on a black background&#10;&#10;Description automatically generated">
            <a:extLst>
              <a:ext uri="{FF2B5EF4-FFF2-40B4-BE49-F238E27FC236}">
                <a16:creationId xmlns:a16="http://schemas.microsoft.com/office/drawing/2014/main" id="{1C1CCAB4-35A4-69F3-973D-F71CD3FD2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752" y="1646869"/>
            <a:ext cx="11830493" cy="2953002"/>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a:xfrm>
            <a:off x="-9993" y="0"/>
            <a:ext cx="12429344" cy="1325563"/>
          </a:xfrm>
        </p:spPr>
        <p:txBody>
          <a:bodyPr/>
          <a:lstStyle/>
          <a:p>
            <a:r>
              <a:rPr lang="en-US">
                <a:latin typeface="Eras Bold ITC" panose="020B0907030504020204" pitchFamily="34" charset="0"/>
                <a:cs typeface="Calibri Light"/>
              </a:rPr>
              <a:t>General Stats – Yearly Transactions</a:t>
            </a:r>
            <a:endParaRPr lang="en-US">
              <a:latin typeface="Eras Bold ITC" panose="020B0907030504020204" pitchFamily="34" charset="0"/>
            </a:endParaRPr>
          </a:p>
        </p:txBody>
      </p:sp>
      <p:pic>
        <p:nvPicPr>
          <p:cNvPr id="6" name="Picture 5">
            <a:extLst>
              <a:ext uri="{FF2B5EF4-FFF2-40B4-BE49-F238E27FC236}">
                <a16:creationId xmlns:a16="http://schemas.microsoft.com/office/drawing/2014/main" id="{7343C7AE-17C3-7BC1-8719-E656389FB974}"/>
              </a:ext>
            </a:extLst>
          </p:cNvPr>
          <p:cNvPicPr>
            <a:picLocks noChangeAspect="1"/>
          </p:cNvPicPr>
          <p:nvPr/>
        </p:nvPicPr>
        <p:blipFill>
          <a:blip r:embed="rId3"/>
          <a:stretch>
            <a:fillRect/>
          </a:stretch>
        </p:blipFill>
        <p:spPr>
          <a:xfrm>
            <a:off x="-9993" y="1168400"/>
            <a:ext cx="12192000" cy="5689600"/>
          </a:xfrm>
          <a:prstGeom prst="rect">
            <a:avLst/>
          </a:prstGeom>
        </p:spPr>
      </p:pic>
    </p:spTree>
    <p:extLst>
      <p:ext uri="{BB962C8B-B14F-4D97-AF65-F5344CB8AC3E}">
        <p14:creationId xmlns:p14="http://schemas.microsoft.com/office/powerpoint/2010/main" val="203983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DADD1-98C2-E3E1-6620-2384F475350C}"/>
              </a:ext>
            </a:extLst>
          </p:cNvPr>
          <p:cNvSpPr>
            <a:spLocks noGrp="1"/>
          </p:cNvSpPr>
          <p:nvPr>
            <p:ph type="title"/>
          </p:nvPr>
        </p:nvSpPr>
        <p:spPr/>
        <p:txBody>
          <a:bodyPr/>
          <a:lstStyle/>
          <a:p>
            <a:r>
              <a:rPr lang="en-US">
                <a:latin typeface="Eras Bold ITC" panose="020B0907030504020204" pitchFamily="34" charset="0"/>
              </a:rPr>
              <a:t>Gas Price Over Time</a:t>
            </a:r>
          </a:p>
        </p:txBody>
      </p:sp>
      <p:pic>
        <p:nvPicPr>
          <p:cNvPr id="10" name="Picture 9">
            <a:extLst>
              <a:ext uri="{FF2B5EF4-FFF2-40B4-BE49-F238E27FC236}">
                <a16:creationId xmlns:a16="http://schemas.microsoft.com/office/drawing/2014/main" id="{DA0FC75D-DC73-2181-5A07-9A23B1740A09}"/>
              </a:ext>
            </a:extLst>
          </p:cNvPr>
          <p:cNvPicPr>
            <a:picLocks noChangeAspect="1"/>
          </p:cNvPicPr>
          <p:nvPr/>
        </p:nvPicPr>
        <p:blipFill>
          <a:blip r:embed="rId2"/>
          <a:stretch>
            <a:fillRect/>
          </a:stretch>
        </p:blipFill>
        <p:spPr>
          <a:xfrm>
            <a:off x="941539" y="4674068"/>
            <a:ext cx="5988358" cy="1847945"/>
          </a:xfrm>
          <a:prstGeom prst="rect">
            <a:avLst/>
          </a:prstGeom>
        </p:spPr>
      </p:pic>
      <p:pic>
        <p:nvPicPr>
          <p:cNvPr id="3074" name="Picture 2" descr="Image">
            <a:extLst>
              <a:ext uri="{FF2B5EF4-FFF2-40B4-BE49-F238E27FC236}">
                <a16:creationId xmlns:a16="http://schemas.microsoft.com/office/drawing/2014/main" id="{DB2C2FF7-C1B2-FB7A-547D-38628446D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61" y="1801245"/>
            <a:ext cx="5473115" cy="274028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599AF204-99B0-26D9-E721-EDFC8E6F11F1}"/>
              </a:ext>
            </a:extLst>
          </p:cNvPr>
          <p:cNvSpPr>
            <a:spLocks noGrp="1"/>
          </p:cNvSpPr>
          <p:nvPr>
            <p:ph sz="half" idx="1"/>
          </p:nvPr>
        </p:nvSpPr>
        <p:spPr>
          <a:xfrm>
            <a:off x="7381875" y="1901825"/>
            <a:ext cx="3971925" cy="3460750"/>
          </a:xfrm>
        </p:spPr>
        <p:txBody>
          <a:bodyPr vert="horz" lIns="91440" tIns="45720" rIns="91440" bIns="45720" rtlCol="0" anchor="t">
            <a:normAutofit/>
          </a:bodyPr>
          <a:lstStyle/>
          <a:p>
            <a:r>
              <a:rPr lang="en-US" sz="2400">
                <a:cs typeface="Calibri"/>
              </a:rPr>
              <a:t>Huge gas spike on June 14</a:t>
            </a:r>
            <a:r>
              <a:rPr lang="en-US" sz="2400" baseline="30000">
                <a:cs typeface="Calibri"/>
              </a:rPr>
              <a:t>th</a:t>
            </a:r>
            <a:r>
              <a:rPr lang="en-US" sz="2400">
                <a:cs typeface="Calibri"/>
              </a:rPr>
              <a:t>, 2021</a:t>
            </a:r>
          </a:p>
          <a:p>
            <a:r>
              <a:rPr lang="en-US" sz="2400">
                <a:cs typeface="Calibri"/>
              </a:rPr>
              <a:t>Caused by price drop</a:t>
            </a:r>
          </a:p>
          <a:p>
            <a:r>
              <a:rPr lang="en-US" sz="2400">
                <a:cs typeface="Calibri"/>
              </a:rPr>
              <a:t>Resulted in low volumes</a:t>
            </a:r>
          </a:p>
          <a:p>
            <a:endParaRPr lang="en-US" sz="2400">
              <a:latin typeface="Helvetica Neue"/>
              <a:cs typeface="Calibri" panose="020F0502020204030204"/>
            </a:endParaRPr>
          </a:p>
          <a:p>
            <a:endParaRPr lang="en-US" sz="2400">
              <a:latin typeface="Helvetica Neue"/>
              <a:cs typeface="Calibri" panose="020F0502020204030204"/>
            </a:endParaRPr>
          </a:p>
          <a:p>
            <a:endParaRPr lang="en-US">
              <a:cs typeface="Calibri" panose="020F0502020204030204"/>
            </a:endParaRPr>
          </a:p>
        </p:txBody>
      </p:sp>
      <p:sp>
        <p:nvSpPr>
          <p:cNvPr id="12" name="Content Placeholder 2">
            <a:extLst>
              <a:ext uri="{FF2B5EF4-FFF2-40B4-BE49-F238E27FC236}">
                <a16:creationId xmlns:a16="http://schemas.microsoft.com/office/drawing/2014/main" id="{A9026C0B-9ECF-879E-77F3-CF477546B478}"/>
              </a:ext>
            </a:extLst>
          </p:cNvPr>
          <p:cNvSpPr txBox="1">
            <a:spLocks/>
          </p:cNvSpPr>
          <p:nvPr/>
        </p:nvSpPr>
        <p:spPr>
          <a:xfrm>
            <a:off x="3468993" y="6509188"/>
            <a:ext cx="933450" cy="2907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a:cs typeface="Calibri" panose="020F0502020204030204"/>
              </a:rPr>
              <a:t>2021</a:t>
            </a:r>
            <a:endParaRPr lang="en-US" sz="1100">
              <a:cs typeface="Calibri" panose="020F0502020204030204"/>
            </a:endParaRPr>
          </a:p>
          <a:p>
            <a:pPr algn="ctr"/>
            <a:endParaRPr lang="en-US" sz="1100">
              <a:latin typeface="Helvetica Neue"/>
              <a:cs typeface="Calibri" panose="020F0502020204030204"/>
            </a:endParaRPr>
          </a:p>
          <a:p>
            <a:pPr algn="ctr"/>
            <a:endParaRPr lang="en-US" sz="1100">
              <a:latin typeface="Helvetica Neue"/>
              <a:cs typeface="Calibri" panose="020F0502020204030204"/>
            </a:endParaRPr>
          </a:p>
          <a:p>
            <a:pPr algn="ctr"/>
            <a:endParaRPr lang="en-US" sz="1200">
              <a:cs typeface="Calibri" panose="020F0502020204030204"/>
            </a:endParaRPr>
          </a:p>
        </p:txBody>
      </p:sp>
    </p:spTree>
    <p:extLst>
      <p:ext uri="{BB962C8B-B14F-4D97-AF65-F5344CB8AC3E}">
        <p14:creationId xmlns:p14="http://schemas.microsoft.com/office/powerpoint/2010/main" val="2574576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a:xfrm>
            <a:off x="9993" y="-292308"/>
            <a:ext cx="12429344" cy="1325563"/>
          </a:xfrm>
        </p:spPr>
        <p:txBody>
          <a:bodyPr/>
          <a:lstStyle/>
          <a:p>
            <a:r>
              <a:rPr lang="en-US">
                <a:latin typeface="Eras Bold ITC" panose="020B0907030504020204" pitchFamily="34" charset="0"/>
                <a:cs typeface="Calibri Light"/>
              </a:rPr>
              <a:t>Temporal Analysis – Gas Over Time</a:t>
            </a:r>
            <a:endParaRPr lang="en-US">
              <a:latin typeface="Eras Bold ITC" panose="020B0907030504020204" pitchFamily="34" charset="0"/>
            </a:endParaRPr>
          </a:p>
        </p:txBody>
      </p:sp>
      <p:pic>
        <p:nvPicPr>
          <p:cNvPr id="4" name="Picture 3">
            <a:extLst>
              <a:ext uri="{FF2B5EF4-FFF2-40B4-BE49-F238E27FC236}">
                <a16:creationId xmlns:a16="http://schemas.microsoft.com/office/drawing/2014/main" id="{255512C1-E960-5476-0D45-9304C1DAFAFA}"/>
              </a:ext>
            </a:extLst>
          </p:cNvPr>
          <p:cNvPicPr>
            <a:picLocks noChangeAspect="1"/>
          </p:cNvPicPr>
          <p:nvPr/>
        </p:nvPicPr>
        <p:blipFill>
          <a:blip r:embed="rId3"/>
          <a:stretch>
            <a:fillRect/>
          </a:stretch>
        </p:blipFill>
        <p:spPr>
          <a:xfrm>
            <a:off x="-9993" y="762000"/>
            <a:ext cx="12192000" cy="6096000"/>
          </a:xfrm>
          <a:prstGeom prst="rect">
            <a:avLst/>
          </a:prstGeom>
        </p:spPr>
      </p:pic>
      <p:grpSp>
        <p:nvGrpSpPr>
          <p:cNvPr id="9" name="Group 8">
            <a:extLst>
              <a:ext uri="{FF2B5EF4-FFF2-40B4-BE49-F238E27FC236}">
                <a16:creationId xmlns:a16="http://schemas.microsoft.com/office/drawing/2014/main" id="{11941D37-94BE-CCFF-FA02-123ED36E99F5}"/>
              </a:ext>
            </a:extLst>
          </p:cNvPr>
          <p:cNvGrpSpPr/>
          <p:nvPr/>
        </p:nvGrpSpPr>
        <p:grpSpPr>
          <a:xfrm>
            <a:off x="1295918" y="762000"/>
            <a:ext cx="9600163" cy="5939217"/>
            <a:chOff x="1295918" y="762000"/>
            <a:chExt cx="9600163" cy="5939217"/>
          </a:xfrm>
        </p:grpSpPr>
        <p:pic>
          <p:nvPicPr>
            <p:cNvPr id="7" name="Picture 6">
              <a:extLst>
                <a:ext uri="{FF2B5EF4-FFF2-40B4-BE49-F238E27FC236}">
                  <a16:creationId xmlns:a16="http://schemas.microsoft.com/office/drawing/2014/main" id="{6E4FE8A4-7F3C-01E2-BC59-E140FAD4D474}"/>
                </a:ext>
              </a:extLst>
            </p:cNvPr>
            <p:cNvPicPr>
              <a:picLocks noChangeAspect="1"/>
            </p:cNvPicPr>
            <p:nvPr/>
          </p:nvPicPr>
          <p:blipFill>
            <a:blip r:embed="rId4"/>
            <a:stretch>
              <a:fillRect/>
            </a:stretch>
          </p:blipFill>
          <p:spPr>
            <a:xfrm>
              <a:off x="1295918" y="762000"/>
              <a:ext cx="9600163" cy="5939217"/>
            </a:xfrm>
            <a:prstGeom prst="rect">
              <a:avLst/>
            </a:prstGeom>
            <a:effectLst>
              <a:glow rad="863600">
                <a:schemeClr val="accent1">
                  <a:alpha val="40000"/>
                </a:schemeClr>
              </a:glow>
              <a:outerShdw blurRad="139700" dist="50800" dir="5400000" sx="101000" sy="101000" algn="ctr" rotWithShape="0">
                <a:srgbClr val="000000">
                  <a:alpha val="43137"/>
                </a:srgbClr>
              </a:outerShdw>
              <a:softEdge rad="114300"/>
            </a:effectLst>
          </p:spPr>
        </p:pic>
        <p:sp>
          <p:nvSpPr>
            <p:cNvPr id="8" name="Oval 7">
              <a:extLst>
                <a:ext uri="{FF2B5EF4-FFF2-40B4-BE49-F238E27FC236}">
                  <a16:creationId xmlns:a16="http://schemas.microsoft.com/office/drawing/2014/main" id="{B6D27222-0D1A-3F22-1F3F-922DA19A0255}"/>
                </a:ext>
              </a:extLst>
            </p:cNvPr>
            <p:cNvSpPr/>
            <p:nvPr/>
          </p:nvSpPr>
          <p:spPr>
            <a:xfrm>
              <a:off x="5756223" y="3635115"/>
              <a:ext cx="509665" cy="367259"/>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20900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a:xfrm>
            <a:off x="9993" y="-292308"/>
            <a:ext cx="12429344" cy="1325563"/>
          </a:xfrm>
        </p:spPr>
        <p:txBody>
          <a:bodyPr/>
          <a:lstStyle/>
          <a:p>
            <a:r>
              <a:rPr lang="en-US">
                <a:latin typeface="Eras Bold ITC" panose="020B0907030504020204" pitchFamily="34" charset="0"/>
                <a:cs typeface="Calibri Light"/>
              </a:rPr>
              <a:t>Temporal Analysis – Gas Spent Over Time</a:t>
            </a:r>
            <a:endParaRPr lang="en-US">
              <a:latin typeface="Eras Bold ITC" panose="020B0907030504020204" pitchFamily="34" charset="0"/>
            </a:endParaRPr>
          </a:p>
        </p:txBody>
      </p:sp>
      <p:pic>
        <p:nvPicPr>
          <p:cNvPr id="5" name="Picture 4">
            <a:extLst>
              <a:ext uri="{FF2B5EF4-FFF2-40B4-BE49-F238E27FC236}">
                <a16:creationId xmlns:a16="http://schemas.microsoft.com/office/drawing/2014/main" id="{8CE18AAB-9309-F35C-BB85-330C2A49374E}"/>
              </a:ext>
            </a:extLst>
          </p:cNvPr>
          <p:cNvPicPr>
            <a:picLocks noChangeAspect="1"/>
          </p:cNvPicPr>
          <p:nvPr/>
        </p:nvPicPr>
        <p:blipFill>
          <a:blip r:embed="rId3"/>
          <a:stretch>
            <a:fillRect/>
          </a:stretch>
        </p:blipFill>
        <p:spPr>
          <a:xfrm>
            <a:off x="0" y="762000"/>
            <a:ext cx="12196996" cy="6096000"/>
          </a:xfrm>
          <a:prstGeom prst="rect">
            <a:avLst/>
          </a:prstGeom>
        </p:spPr>
      </p:pic>
    </p:spTree>
    <p:extLst>
      <p:ext uri="{BB962C8B-B14F-4D97-AF65-F5344CB8AC3E}">
        <p14:creationId xmlns:p14="http://schemas.microsoft.com/office/powerpoint/2010/main" val="696605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a:xfrm>
            <a:off x="9993" y="-292308"/>
            <a:ext cx="12429344" cy="1325563"/>
          </a:xfrm>
        </p:spPr>
        <p:txBody>
          <a:bodyPr>
            <a:normAutofit/>
          </a:bodyPr>
          <a:lstStyle/>
          <a:p>
            <a:r>
              <a:rPr lang="en-US">
                <a:latin typeface="Eras Bold ITC" panose="020B0907030504020204" pitchFamily="34" charset="0"/>
                <a:cs typeface="Calibri Light"/>
              </a:rPr>
              <a:t>Top Interactions </a:t>
            </a:r>
            <a:endParaRPr lang="en-US">
              <a:latin typeface="Eras Bold ITC" panose="020B0907030504020204" pitchFamily="34" charset="0"/>
            </a:endParaRPr>
          </a:p>
        </p:txBody>
      </p:sp>
      <p:pic>
        <p:nvPicPr>
          <p:cNvPr id="5" name="Picture 4">
            <a:extLst>
              <a:ext uri="{FF2B5EF4-FFF2-40B4-BE49-F238E27FC236}">
                <a16:creationId xmlns:a16="http://schemas.microsoft.com/office/drawing/2014/main" id="{2E5C1457-59CD-CAAE-BACD-B880135542D2}"/>
              </a:ext>
            </a:extLst>
          </p:cNvPr>
          <p:cNvPicPr>
            <a:picLocks noChangeAspect="1"/>
          </p:cNvPicPr>
          <p:nvPr/>
        </p:nvPicPr>
        <p:blipFill>
          <a:blip r:embed="rId3"/>
          <a:stretch>
            <a:fillRect/>
          </a:stretch>
        </p:blipFill>
        <p:spPr>
          <a:xfrm>
            <a:off x="-9993" y="762000"/>
            <a:ext cx="12192000" cy="6096000"/>
          </a:xfrm>
          <a:prstGeom prst="rect">
            <a:avLst/>
          </a:prstGeom>
        </p:spPr>
      </p:pic>
      <p:grpSp>
        <p:nvGrpSpPr>
          <p:cNvPr id="9" name="Group 8">
            <a:extLst>
              <a:ext uri="{FF2B5EF4-FFF2-40B4-BE49-F238E27FC236}">
                <a16:creationId xmlns:a16="http://schemas.microsoft.com/office/drawing/2014/main" id="{72047DA7-907B-30F5-DAD4-EE2FDA1D572A}"/>
              </a:ext>
            </a:extLst>
          </p:cNvPr>
          <p:cNvGrpSpPr/>
          <p:nvPr/>
        </p:nvGrpSpPr>
        <p:grpSpPr>
          <a:xfrm>
            <a:off x="-9993" y="738303"/>
            <a:ext cx="12192000" cy="6119697"/>
            <a:chOff x="-9993" y="738303"/>
            <a:chExt cx="12192000" cy="6119697"/>
          </a:xfrm>
        </p:grpSpPr>
        <p:pic>
          <p:nvPicPr>
            <p:cNvPr id="7" name="Picture 6">
              <a:extLst>
                <a:ext uri="{FF2B5EF4-FFF2-40B4-BE49-F238E27FC236}">
                  <a16:creationId xmlns:a16="http://schemas.microsoft.com/office/drawing/2014/main" id="{7E306B77-DFDA-D622-2EAF-F8A212634F48}"/>
                </a:ext>
              </a:extLst>
            </p:cNvPr>
            <p:cNvPicPr>
              <a:picLocks noChangeAspect="1"/>
            </p:cNvPicPr>
            <p:nvPr/>
          </p:nvPicPr>
          <p:blipFill>
            <a:blip r:embed="rId4"/>
            <a:stretch>
              <a:fillRect/>
            </a:stretch>
          </p:blipFill>
          <p:spPr>
            <a:xfrm>
              <a:off x="-9993" y="738303"/>
              <a:ext cx="12192000" cy="6119697"/>
            </a:xfrm>
            <a:prstGeom prst="rect">
              <a:avLst/>
            </a:prstGeom>
          </p:spPr>
        </p:pic>
        <p:sp>
          <p:nvSpPr>
            <p:cNvPr id="8" name="Oval 7">
              <a:extLst>
                <a:ext uri="{FF2B5EF4-FFF2-40B4-BE49-F238E27FC236}">
                  <a16:creationId xmlns:a16="http://schemas.microsoft.com/office/drawing/2014/main" id="{3DAEDBAE-38C4-738B-8AAB-33FED349E9FE}"/>
                </a:ext>
              </a:extLst>
            </p:cNvPr>
            <p:cNvSpPr/>
            <p:nvPr/>
          </p:nvSpPr>
          <p:spPr>
            <a:xfrm>
              <a:off x="-9993" y="1768840"/>
              <a:ext cx="4282190" cy="3672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 name="Group 12">
            <a:extLst>
              <a:ext uri="{FF2B5EF4-FFF2-40B4-BE49-F238E27FC236}">
                <a16:creationId xmlns:a16="http://schemas.microsoft.com/office/drawing/2014/main" id="{28A0A859-AEAC-8E38-04A3-4DDEAEB0C4E9}"/>
              </a:ext>
            </a:extLst>
          </p:cNvPr>
          <p:cNvGrpSpPr/>
          <p:nvPr/>
        </p:nvGrpSpPr>
        <p:grpSpPr>
          <a:xfrm>
            <a:off x="-9993" y="724597"/>
            <a:ext cx="12192000" cy="6442061"/>
            <a:chOff x="-9993" y="724597"/>
            <a:chExt cx="12192000" cy="6442061"/>
          </a:xfrm>
        </p:grpSpPr>
        <p:pic>
          <p:nvPicPr>
            <p:cNvPr id="11" name="Picture 10">
              <a:extLst>
                <a:ext uri="{FF2B5EF4-FFF2-40B4-BE49-F238E27FC236}">
                  <a16:creationId xmlns:a16="http://schemas.microsoft.com/office/drawing/2014/main" id="{D75B66F6-1106-9F95-791D-A8C3462AA2C5}"/>
                </a:ext>
              </a:extLst>
            </p:cNvPr>
            <p:cNvPicPr>
              <a:picLocks noChangeAspect="1"/>
            </p:cNvPicPr>
            <p:nvPr/>
          </p:nvPicPr>
          <p:blipFill>
            <a:blip r:embed="rId5"/>
            <a:stretch>
              <a:fillRect/>
            </a:stretch>
          </p:blipFill>
          <p:spPr>
            <a:xfrm>
              <a:off x="-9993" y="724597"/>
              <a:ext cx="12192000" cy="6442061"/>
            </a:xfrm>
            <a:prstGeom prst="rect">
              <a:avLst/>
            </a:prstGeom>
          </p:spPr>
        </p:pic>
        <p:sp>
          <p:nvSpPr>
            <p:cNvPr id="12" name="Oval 11">
              <a:extLst>
                <a:ext uri="{FF2B5EF4-FFF2-40B4-BE49-F238E27FC236}">
                  <a16:creationId xmlns:a16="http://schemas.microsoft.com/office/drawing/2014/main" id="{48E59DA9-5692-9E7D-27AE-282628EEA8BF}"/>
                </a:ext>
              </a:extLst>
            </p:cNvPr>
            <p:cNvSpPr/>
            <p:nvPr/>
          </p:nvSpPr>
          <p:spPr>
            <a:xfrm>
              <a:off x="9993" y="1739540"/>
              <a:ext cx="2560820" cy="3672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50685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a:xfrm>
            <a:off x="9993" y="-292308"/>
            <a:ext cx="12429344" cy="1325563"/>
          </a:xfrm>
        </p:spPr>
        <p:txBody>
          <a:bodyPr>
            <a:normAutofit/>
          </a:bodyPr>
          <a:lstStyle/>
          <a:p>
            <a:r>
              <a:rPr lang="en-US">
                <a:latin typeface="Eras Bold ITC" panose="020B0907030504020204" pitchFamily="34" charset="0"/>
                <a:cs typeface="Calibri Light"/>
              </a:rPr>
              <a:t>Top Recipients </a:t>
            </a:r>
            <a:endParaRPr lang="en-US">
              <a:latin typeface="Eras Bold ITC" panose="020B0907030504020204" pitchFamily="34" charset="0"/>
            </a:endParaRPr>
          </a:p>
        </p:txBody>
      </p:sp>
      <p:pic>
        <p:nvPicPr>
          <p:cNvPr id="4" name="Picture 3">
            <a:extLst>
              <a:ext uri="{FF2B5EF4-FFF2-40B4-BE49-F238E27FC236}">
                <a16:creationId xmlns:a16="http://schemas.microsoft.com/office/drawing/2014/main" id="{C75DB8E0-09E4-136D-87D2-5CA86B0263D3}"/>
              </a:ext>
            </a:extLst>
          </p:cNvPr>
          <p:cNvPicPr>
            <a:picLocks noChangeAspect="1"/>
          </p:cNvPicPr>
          <p:nvPr/>
        </p:nvPicPr>
        <p:blipFill>
          <a:blip r:embed="rId3"/>
          <a:stretch>
            <a:fillRect/>
          </a:stretch>
        </p:blipFill>
        <p:spPr>
          <a:xfrm>
            <a:off x="-9993" y="762000"/>
            <a:ext cx="12192000" cy="6096000"/>
          </a:xfrm>
          <a:prstGeom prst="rect">
            <a:avLst/>
          </a:prstGeom>
        </p:spPr>
      </p:pic>
      <p:grpSp>
        <p:nvGrpSpPr>
          <p:cNvPr id="15" name="Group 14">
            <a:extLst>
              <a:ext uri="{FF2B5EF4-FFF2-40B4-BE49-F238E27FC236}">
                <a16:creationId xmlns:a16="http://schemas.microsoft.com/office/drawing/2014/main" id="{74FF9CCB-D751-DECC-2041-44050A9E16C0}"/>
              </a:ext>
            </a:extLst>
          </p:cNvPr>
          <p:cNvGrpSpPr/>
          <p:nvPr/>
        </p:nvGrpSpPr>
        <p:grpSpPr>
          <a:xfrm>
            <a:off x="-9993" y="836016"/>
            <a:ext cx="12192000" cy="6021984"/>
            <a:chOff x="-9993" y="836016"/>
            <a:chExt cx="12192000" cy="6021984"/>
          </a:xfrm>
        </p:grpSpPr>
        <p:pic>
          <p:nvPicPr>
            <p:cNvPr id="10" name="Picture 9">
              <a:extLst>
                <a:ext uri="{FF2B5EF4-FFF2-40B4-BE49-F238E27FC236}">
                  <a16:creationId xmlns:a16="http://schemas.microsoft.com/office/drawing/2014/main" id="{393C58AB-F998-9A56-0E1F-85D0C9EAE70F}"/>
                </a:ext>
              </a:extLst>
            </p:cNvPr>
            <p:cNvPicPr>
              <a:picLocks noChangeAspect="1"/>
            </p:cNvPicPr>
            <p:nvPr/>
          </p:nvPicPr>
          <p:blipFill>
            <a:blip r:embed="rId4"/>
            <a:stretch>
              <a:fillRect/>
            </a:stretch>
          </p:blipFill>
          <p:spPr>
            <a:xfrm>
              <a:off x="-9993" y="836016"/>
              <a:ext cx="12192000" cy="6021984"/>
            </a:xfrm>
            <a:prstGeom prst="rect">
              <a:avLst/>
            </a:prstGeom>
          </p:spPr>
        </p:pic>
        <p:sp>
          <p:nvSpPr>
            <p:cNvPr id="14" name="Oval 13">
              <a:extLst>
                <a:ext uri="{FF2B5EF4-FFF2-40B4-BE49-F238E27FC236}">
                  <a16:creationId xmlns:a16="http://schemas.microsoft.com/office/drawing/2014/main" id="{4C7D7817-FE22-1FD0-286C-CE878CBA22A4}"/>
                </a:ext>
              </a:extLst>
            </p:cNvPr>
            <p:cNvSpPr/>
            <p:nvPr/>
          </p:nvSpPr>
          <p:spPr>
            <a:xfrm>
              <a:off x="-9993" y="1903933"/>
              <a:ext cx="3150432" cy="3672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004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a:xfrm>
            <a:off x="9993" y="-292308"/>
            <a:ext cx="12429344" cy="1325563"/>
          </a:xfrm>
        </p:spPr>
        <p:txBody>
          <a:bodyPr>
            <a:normAutofit/>
          </a:bodyPr>
          <a:lstStyle/>
          <a:p>
            <a:r>
              <a:rPr lang="en-US">
                <a:latin typeface="Eras Bold ITC" panose="020B0907030504020204" pitchFamily="34" charset="0"/>
                <a:cs typeface="Calibri Light"/>
              </a:rPr>
              <a:t>Top Senders </a:t>
            </a:r>
            <a:endParaRPr lang="en-US">
              <a:latin typeface="Eras Bold ITC" panose="020B0907030504020204" pitchFamily="34" charset="0"/>
            </a:endParaRPr>
          </a:p>
        </p:txBody>
      </p:sp>
      <p:pic>
        <p:nvPicPr>
          <p:cNvPr id="7" name="Picture 6">
            <a:extLst>
              <a:ext uri="{FF2B5EF4-FFF2-40B4-BE49-F238E27FC236}">
                <a16:creationId xmlns:a16="http://schemas.microsoft.com/office/drawing/2014/main" id="{CFE05327-7025-467F-7B11-34E1F8459D18}"/>
              </a:ext>
            </a:extLst>
          </p:cNvPr>
          <p:cNvPicPr>
            <a:picLocks noChangeAspect="1"/>
          </p:cNvPicPr>
          <p:nvPr/>
        </p:nvPicPr>
        <p:blipFill>
          <a:blip r:embed="rId3"/>
          <a:stretch>
            <a:fillRect/>
          </a:stretch>
        </p:blipFill>
        <p:spPr>
          <a:xfrm>
            <a:off x="0" y="762000"/>
            <a:ext cx="12192000" cy="6096000"/>
          </a:xfrm>
          <a:prstGeom prst="rect">
            <a:avLst/>
          </a:prstGeom>
        </p:spPr>
      </p:pic>
      <p:grpSp>
        <p:nvGrpSpPr>
          <p:cNvPr id="12" name="Group 11">
            <a:extLst>
              <a:ext uri="{FF2B5EF4-FFF2-40B4-BE49-F238E27FC236}">
                <a16:creationId xmlns:a16="http://schemas.microsoft.com/office/drawing/2014/main" id="{4CE06B24-AFCD-1CAC-F17D-0C187FA5283F}"/>
              </a:ext>
            </a:extLst>
          </p:cNvPr>
          <p:cNvGrpSpPr/>
          <p:nvPr/>
        </p:nvGrpSpPr>
        <p:grpSpPr>
          <a:xfrm>
            <a:off x="-19986" y="762000"/>
            <a:ext cx="12201993" cy="6458751"/>
            <a:chOff x="-19986" y="762000"/>
            <a:chExt cx="12201993" cy="6458751"/>
          </a:xfrm>
        </p:grpSpPr>
        <p:pic>
          <p:nvPicPr>
            <p:cNvPr id="9" name="Picture 8">
              <a:extLst>
                <a:ext uri="{FF2B5EF4-FFF2-40B4-BE49-F238E27FC236}">
                  <a16:creationId xmlns:a16="http://schemas.microsoft.com/office/drawing/2014/main" id="{11898450-E1ED-0B80-2412-EF125A2FCB0D}"/>
                </a:ext>
              </a:extLst>
            </p:cNvPr>
            <p:cNvPicPr>
              <a:picLocks noChangeAspect="1"/>
            </p:cNvPicPr>
            <p:nvPr/>
          </p:nvPicPr>
          <p:blipFill>
            <a:blip r:embed="rId4"/>
            <a:stretch>
              <a:fillRect/>
            </a:stretch>
          </p:blipFill>
          <p:spPr>
            <a:xfrm>
              <a:off x="-9993" y="762000"/>
              <a:ext cx="12192000" cy="6458751"/>
            </a:xfrm>
            <a:prstGeom prst="rect">
              <a:avLst/>
            </a:prstGeom>
          </p:spPr>
        </p:pic>
        <p:sp>
          <p:nvSpPr>
            <p:cNvPr id="11" name="Oval 10">
              <a:extLst>
                <a:ext uri="{FF2B5EF4-FFF2-40B4-BE49-F238E27FC236}">
                  <a16:creationId xmlns:a16="http://schemas.microsoft.com/office/drawing/2014/main" id="{4C0C219A-7C93-AF6D-C514-67A2A5B45BE5}"/>
                </a:ext>
              </a:extLst>
            </p:cNvPr>
            <p:cNvSpPr/>
            <p:nvPr/>
          </p:nvSpPr>
          <p:spPr>
            <a:xfrm>
              <a:off x="-19986" y="1776516"/>
              <a:ext cx="2258518" cy="3672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61333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25E6-23EC-9C33-4400-31CD5CC69077}"/>
              </a:ext>
            </a:extLst>
          </p:cNvPr>
          <p:cNvSpPr>
            <a:spLocks noGrp="1"/>
          </p:cNvSpPr>
          <p:nvPr>
            <p:ph type="title"/>
          </p:nvPr>
        </p:nvSpPr>
        <p:spPr/>
        <p:txBody>
          <a:bodyPr/>
          <a:lstStyle/>
          <a:p>
            <a:r>
              <a:rPr lang="en-US">
                <a:latin typeface="Eras Bold ITC"/>
              </a:rPr>
              <a:t>Transaction Frequency</a:t>
            </a:r>
          </a:p>
        </p:txBody>
      </p:sp>
      <p:pic>
        <p:nvPicPr>
          <p:cNvPr id="5" name="Content Placeholder 4" descr="A graph of a line graph&#10;&#10;Description automatically generated">
            <a:extLst>
              <a:ext uri="{FF2B5EF4-FFF2-40B4-BE49-F238E27FC236}">
                <a16:creationId xmlns:a16="http://schemas.microsoft.com/office/drawing/2014/main" id="{34F24EC3-E46B-29F2-A8E2-1DEF5C5569E8}"/>
              </a:ext>
            </a:extLst>
          </p:cNvPr>
          <p:cNvPicPr>
            <a:picLocks noGrp="1" noChangeAspect="1"/>
          </p:cNvPicPr>
          <p:nvPr>
            <p:ph sz="half" idx="1"/>
          </p:nvPr>
        </p:nvPicPr>
        <p:blipFill>
          <a:blip r:embed="rId2"/>
          <a:stretch>
            <a:fillRect/>
          </a:stretch>
        </p:blipFill>
        <p:spPr>
          <a:xfrm>
            <a:off x="464507" y="1854200"/>
            <a:ext cx="5785913" cy="4322763"/>
          </a:xfrm>
        </p:spPr>
      </p:pic>
      <p:sp>
        <p:nvSpPr>
          <p:cNvPr id="4" name="Content Placeholder 3">
            <a:extLst>
              <a:ext uri="{FF2B5EF4-FFF2-40B4-BE49-F238E27FC236}">
                <a16:creationId xmlns:a16="http://schemas.microsoft.com/office/drawing/2014/main" id="{DD7053F2-71C2-9A7E-5E8D-1BCCAFDF96FD}"/>
              </a:ext>
            </a:extLst>
          </p:cNvPr>
          <p:cNvSpPr>
            <a:spLocks noGrp="1"/>
          </p:cNvSpPr>
          <p:nvPr>
            <p:ph sz="half" idx="2"/>
          </p:nvPr>
        </p:nvSpPr>
        <p:spPr>
          <a:xfrm>
            <a:off x="6604001" y="4301576"/>
            <a:ext cx="5323202" cy="1875387"/>
          </a:xfrm>
        </p:spPr>
        <p:txBody>
          <a:bodyPr>
            <a:normAutofit fontScale="85000" lnSpcReduction="10000"/>
          </a:bodyPr>
          <a:lstStyle/>
          <a:p>
            <a:r>
              <a:rPr lang="en-US"/>
              <a:t>Initial spike when original tokens were minted</a:t>
            </a:r>
          </a:p>
          <a:p>
            <a:r>
              <a:rPr lang="en-US"/>
              <a:t>High transactions when price was high</a:t>
            </a:r>
          </a:p>
          <a:p>
            <a:r>
              <a:rPr lang="en-US"/>
              <a:t>Small bump correlated to price drop (denoted by the star)</a:t>
            </a:r>
          </a:p>
        </p:txBody>
      </p:sp>
      <p:pic>
        <p:nvPicPr>
          <p:cNvPr id="6" name="Picture 5">
            <a:extLst>
              <a:ext uri="{FF2B5EF4-FFF2-40B4-BE49-F238E27FC236}">
                <a16:creationId xmlns:a16="http://schemas.microsoft.com/office/drawing/2014/main" id="{A7863F67-0880-BDB9-3FC5-378D7B22BB5E}"/>
              </a:ext>
            </a:extLst>
          </p:cNvPr>
          <p:cNvPicPr>
            <a:picLocks noChangeAspect="1"/>
          </p:cNvPicPr>
          <p:nvPr/>
        </p:nvPicPr>
        <p:blipFill rotWithShape="1">
          <a:blip r:embed="rId3"/>
          <a:srcRect b="23468"/>
          <a:stretch/>
        </p:blipFill>
        <p:spPr>
          <a:xfrm>
            <a:off x="6604001" y="2108720"/>
            <a:ext cx="5323202" cy="1777480"/>
          </a:xfrm>
          <a:prstGeom prst="rect">
            <a:avLst/>
          </a:prstGeom>
        </p:spPr>
      </p:pic>
      <p:sp>
        <p:nvSpPr>
          <p:cNvPr id="7" name="Star: 5 Points 6">
            <a:extLst>
              <a:ext uri="{FF2B5EF4-FFF2-40B4-BE49-F238E27FC236}">
                <a16:creationId xmlns:a16="http://schemas.microsoft.com/office/drawing/2014/main" id="{99A455B0-C8F0-9933-ABFB-F342F02CFE82}"/>
              </a:ext>
            </a:extLst>
          </p:cNvPr>
          <p:cNvSpPr/>
          <p:nvPr/>
        </p:nvSpPr>
        <p:spPr>
          <a:xfrm>
            <a:off x="4666240" y="4768332"/>
            <a:ext cx="159760" cy="159268"/>
          </a:xfrm>
          <a:prstGeom prst="star5">
            <a:avLst/>
          </a:prstGeom>
          <a:solidFill>
            <a:srgbClr val="BE0F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Star: 5 Points 7">
            <a:extLst>
              <a:ext uri="{FF2B5EF4-FFF2-40B4-BE49-F238E27FC236}">
                <a16:creationId xmlns:a16="http://schemas.microsoft.com/office/drawing/2014/main" id="{F4059FAA-E706-5FBD-6020-B96589382BFB}"/>
              </a:ext>
            </a:extLst>
          </p:cNvPr>
          <p:cNvSpPr/>
          <p:nvPr/>
        </p:nvSpPr>
        <p:spPr>
          <a:xfrm>
            <a:off x="10063740" y="3349366"/>
            <a:ext cx="159760" cy="159268"/>
          </a:xfrm>
          <a:prstGeom prst="star5">
            <a:avLst/>
          </a:prstGeom>
          <a:solidFill>
            <a:srgbClr val="BE0F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6D64B304-1964-D9CF-1057-B8829843C9C5}"/>
              </a:ext>
            </a:extLst>
          </p:cNvPr>
          <p:cNvPicPr>
            <a:picLocks noChangeAspect="1"/>
          </p:cNvPicPr>
          <p:nvPr/>
        </p:nvPicPr>
        <p:blipFill rotWithShape="1">
          <a:blip r:embed="rId3"/>
          <a:srcRect t="90487"/>
          <a:stretch/>
        </p:blipFill>
        <p:spPr>
          <a:xfrm>
            <a:off x="6604001" y="3794629"/>
            <a:ext cx="5323202" cy="220952"/>
          </a:xfrm>
          <a:prstGeom prst="rect">
            <a:avLst/>
          </a:prstGeom>
        </p:spPr>
      </p:pic>
    </p:spTree>
    <p:extLst>
      <p:ext uri="{BB962C8B-B14F-4D97-AF65-F5344CB8AC3E}">
        <p14:creationId xmlns:p14="http://schemas.microsoft.com/office/powerpoint/2010/main" val="2090138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6DBB-65BF-23CF-43F9-3E5B0827C7D1}"/>
              </a:ext>
            </a:extLst>
          </p:cNvPr>
          <p:cNvSpPr>
            <a:spLocks noGrp="1"/>
          </p:cNvSpPr>
          <p:nvPr>
            <p:ph type="title"/>
          </p:nvPr>
        </p:nvSpPr>
        <p:spPr/>
        <p:txBody>
          <a:bodyPr/>
          <a:lstStyle/>
          <a:p>
            <a:r>
              <a:rPr lang="en-US">
                <a:latin typeface="Eras Bold ITC" panose="020B0907030504020204" pitchFamily="34" charset="0"/>
              </a:rPr>
              <a:t>UNI Launch</a:t>
            </a:r>
          </a:p>
        </p:txBody>
      </p:sp>
      <p:sp>
        <p:nvSpPr>
          <p:cNvPr id="3" name="Content Placeholder 2">
            <a:extLst>
              <a:ext uri="{FF2B5EF4-FFF2-40B4-BE49-F238E27FC236}">
                <a16:creationId xmlns:a16="http://schemas.microsoft.com/office/drawing/2014/main" id="{A29569C2-805C-9DD7-A38E-2962FBA709E1}"/>
              </a:ext>
            </a:extLst>
          </p:cNvPr>
          <p:cNvSpPr>
            <a:spLocks noGrp="1"/>
          </p:cNvSpPr>
          <p:nvPr>
            <p:ph sz="half" idx="1"/>
          </p:nvPr>
        </p:nvSpPr>
        <p:spPr>
          <a:xfrm>
            <a:off x="838200" y="1893865"/>
            <a:ext cx="4823012" cy="4351338"/>
          </a:xfrm>
        </p:spPr>
        <p:txBody>
          <a:bodyPr vert="horz" lIns="91440" tIns="45720" rIns="91440" bIns="45720" rtlCol="0" anchor="t">
            <a:normAutofit fontScale="70000" lnSpcReduction="20000"/>
          </a:bodyPr>
          <a:lstStyle/>
          <a:p>
            <a:r>
              <a:rPr lang="en-US">
                <a:cs typeface="Calibri"/>
              </a:rPr>
              <a:t>September 16th, UNI token launch announced.</a:t>
            </a:r>
          </a:p>
          <a:p>
            <a:r>
              <a:rPr lang="en-US">
                <a:cs typeface="Calibri"/>
              </a:rPr>
              <a:t>Over 297,000 logs the day after announcement accounting for over 7% of logs till date.</a:t>
            </a:r>
          </a:p>
          <a:p>
            <a:r>
              <a:rPr lang="en-US">
                <a:cs typeface="Calibri"/>
              </a:rPr>
              <a:t>17.5% of logs accounted for in September 2020</a:t>
            </a:r>
          </a:p>
          <a:p>
            <a:r>
              <a:rPr lang="en-US">
                <a:cs typeface="Calibri"/>
              </a:rPr>
              <a:t>Uniswap early adopter airdropped a minimum of 400 UNI Token </a:t>
            </a:r>
          </a:p>
          <a:p>
            <a:r>
              <a:rPr lang="en-US">
                <a:cs typeface="Calibri"/>
              </a:rPr>
              <a:t>Airdrop to reward loyal users, build hype, gain attention and "decentralize" platform by distributing governance rights</a:t>
            </a:r>
          </a:p>
          <a:p>
            <a:r>
              <a:rPr lang="en-US">
                <a:cs typeface="Calibri"/>
              </a:rPr>
              <a:t>Airdropped UNI to over 250k addresses</a:t>
            </a:r>
          </a:p>
          <a:p>
            <a:r>
              <a:rPr lang="en-US">
                <a:cs typeface="Calibri"/>
              </a:rPr>
              <a:t>Only 7% of wallets that received airdrop are still holding UNI token</a:t>
            </a:r>
          </a:p>
        </p:txBody>
      </p:sp>
      <p:pic>
        <p:nvPicPr>
          <p:cNvPr id="5" name="Content Placeholder 4" descr="A pie chart with a blue and orange circle with Crust in the background&#10;&#10;Description automatically generated">
            <a:extLst>
              <a:ext uri="{FF2B5EF4-FFF2-40B4-BE49-F238E27FC236}">
                <a16:creationId xmlns:a16="http://schemas.microsoft.com/office/drawing/2014/main" id="{C6065E32-866A-2BED-471C-F524A65418C4}"/>
              </a:ext>
            </a:extLst>
          </p:cNvPr>
          <p:cNvPicPr>
            <a:picLocks noGrp="1" noChangeAspect="1"/>
          </p:cNvPicPr>
          <p:nvPr>
            <p:ph sz="half" idx="2"/>
          </p:nvPr>
        </p:nvPicPr>
        <p:blipFill rotWithShape="1">
          <a:blip r:embed="rId2"/>
          <a:srcRect r="1808"/>
          <a:stretch/>
        </p:blipFill>
        <p:spPr>
          <a:xfrm>
            <a:off x="5824639" y="1943894"/>
            <a:ext cx="5770461" cy="4114800"/>
          </a:xfrm>
        </p:spPr>
      </p:pic>
    </p:spTree>
    <p:extLst>
      <p:ext uri="{BB962C8B-B14F-4D97-AF65-F5344CB8AC3E}">
        <p14:creationId xmlns:p14="http://schemas.microsoft.com/office/powerpoint/2010/main" val="1949621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3043-149D-3F9A-33AF-BF55D04D4601}"/>
              </a:ext>
            </a:extLst>
          </p:cNvPr>
          <p:cNvSpPr>
            <a:spLocks noGrp="1"/>
          </p:cNvSpPr>
          <p:nvPr>
            <p:ph type="title"/>
          </p:nvPr>
        </p:nvSpPr>
        <p:spPr/>
        <p:txBody>
          <a:bodyPr/>
          <a:lstStyle/>
          <a:p>
            <a:r>
              <a:rPr lang="en-US">
                <a:latin typeface="Eras Bold ITC"/>
              </a:rPr>
              <a:t>UNI Governance</a:t>
            </a:r>
          </a:p>
        </p:txBody>
      </p:sp>
      <p:sp>
        <p:nvSpPr>
          <p:cNvPr id="3" name="Content Placeholder 2">
            <a:extLst>
              <a:ext uri="{FF2B5EF4-FFF2-40B4-BE49-F238E27FC236}">
                <a16:creationId xmlns:a16="http://schemas.microsoft.com/office/drawing/2014/main" id="{2C42D451-F781-F4E0-392C-FC7A847D7AD4}"/>
              </a:ext>
            </a:extLst>
          </p:cNvPr>
          <p:cNvSpPr>
            <a:spLocks noGrp="1"/>
          </p:cNvSpPr>
          <p:nvPr>
            <p:ph sz="half" idx="1"/>
          </p:nvPr>
        </p:nvSpPr>
        <p:spPr/>
        <p:txBody>
          <a:bodyPr vert="horz" lIns="91440" tIns="45720" rIns="91440" bIns="45720" rtlCol="0" anchor="t">
            <a:normAutofit fontScale="92500"/>
          </a:bodyPr>
          <a:lstStyle/>
          <a:p>
            <a:r>
              <a:rPr lang="en-US">
                <a:cs typeface="Calibri"/>
              </a:rPr>
              <a:t>Uniswap first governance vote failed despite 98% support</a:t>
            </a:r>
          </a:p>
          <a:p>
            <a:r>
              <a:rPr lang="en-US">
                <a:cs typeface="Calibri"/>
              </a:rPr>
              <a:t>Fell 1% short of 40 million vote threshold needed for approval, received 39.6 million in favor votes</a:t>
            </a:r>
          </a:p>
          <a:p>
            <a:r>
              <a:rPr lang="en-US">
                <a:cs typeface="Calibri"/>
              </a:rPr>
              <a:t>Proposal sought to reduce number of tokens needed to submit and pass proposal from 10 million UNI to 3 million UNI, and only require 30 million supporting votes</a:t>
            </a:r>
          </a:p>
          <a:p>
            <a:endParaRPr lang="en-US">
              <a:cs typeface="Calibri"/>
            </a:endParaRPr>
          </a:p>
        </p:txBody>
      </p:sp>
      <p:sp>
        <p:nvSpPr>
          <p:cNvPr id="4" name="Content Placeholder 3">
            <a:extLst>
              <a:ext uri="{FF2B5EF4-FFF2-40B4-BE49-F238E27FC236}">
                <a16:creationId xmlns:a16="http://schemas.microsoft.com/office/drawing/2014/main" id="{DE7524D9-3F57-16B7-2204-7BFEEE7185FB}"/>
              </a:ext>
            </a:extLst>
          </p:cNvPr>
          <p:cNvSpPr>
            <a:spLocks noGrp="1"/>
          </p:cNvSpPr>
          <p:nvPr>
            <p:ph sz="half" idx="2"/>
          </p:nvPr>
        </p:nvSpPr>
        <p:spPr/>
        <p:txBody>
          <a:bodyPr vert="horz" lIns="91440" tIns="45720" rIns="91440" bIns="45720" rtlCol="0" anchor="t">
            <a:normAutofit fontScale="92500"/>
          </a:bodyPr>
          <a:lstStyle/>
          <a:p>
            <a:pPr marL="0" indent="0">
              <a:buNone/>
            </a:pPr>
            <a:r>
              <a:rPr lang="en-US">
                <a:cs typeface="Calibri"/>
              </a:rPr>
              <a:t>This is the October dip</a:t>
            </a:r>
            <a:endParaRPr lang="en-US"/>
          </a:p>
        </p:txBody>
      </p:sp>
      <p:pic>
        <p:nvPicPr>
          <p:cNvPr id="6" name="Picture 5">
            <a:extLst>
              <a:ext uri="{FF2B5EF4-FFF2-40B4-BE49-F238E27FC236}">
                <a16:creationId xmlns:a16="http://schemas.microsoft.com/office/drawing/2014/main" id="{0F6B6DED-2FB4-7D05-C1EE-2B7F0527B047}"/>
              </a:ext>
            </a:extLst>
          </p:cNvPr>
          <p:cNvPicPr>
            <a:picLocks noChangeAspect="1"/>
          </p:cNvPicPr>
          <p:nvPr/>
        </p:nvPicPr>
        <p:blipFill>
          <a:blip r:embed="rId2"/>
          <a:stretch>
            <a:fillRect/>
          </a:stretch>
        </p:blipFill>
        <p:spPr>
          <a:xfrm>
            <a:off x="6172200" y="2750428"/>
            <a:ext cx="5770418" cy="2501732"/>
          </a:xfrm>
          <a:prstGeom prst="rect">
            <a:avLst/>
          </a:prstGeom>
        </p:spPr>
      </p:pic>
    </p:spTree>
    <p:extLst>
      <p:ext uri="{BB962C8B-B14F-4D97-AF65-F5344CB8AC3E}">
        <p14:creationId xmlns:p14="http://schemas.microsoft.com/office/powerpoint/2010/main" val="213090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p:txBody>
          <a:bodyPr/>
          <a:lstStyle/>
          <a:p>
            <a:r>
              <a:rPr lang="en-US">
                <a:latin typeface="Eras Bold ITC" panose="020B0907030504020204" pitchFamily="34" charset="0"/>
                <a:cs typeface="Calibri Light"/>
              </a:rPr>
              <a:t>What is Uniswap?</a:t>
            </a:r>
            <a:endParaRPr lang="en-US">
              <a:latin typeface="Eras Bold ITC" panose="020B0907030504020204" pitchFamily="34" charset="0"/>
            </a:endParaRPr>
          </a:p>
        </p:txBody>
      </p:sp>
      <p:sp>
        <p:nvSpPr>
          <p:cNvPr id="3" name="Content Placeholder 2">
            <a:extLst>
              <a:ext uri="{FF2B5EF4-FFF2-40B4-BE49-F238E27FC236}">
                <a16:creationId xmlns:a16="http://schemas.microsoft.com/office/drawing/2014/main" id="{57C29F7E-B434-D89E-323B-F152DDD027C8}"/>
              </a:ext>
            </a:extLst>
          </p:cNvPr>
          <p:cNvSpPr>
            <a:spLocks noGrp="1"/>
          </p:cNvSpPr>
          <p:nvPr>
            <p:ph sz="half" idx="1"/>
          </p:nvPr>
        </p:nvSpPr>
        <p:spPr>
          <a:xfrm>
            <a:off x="973111" y="2117764"/>
            <a:ext cx="5181600" cy="4351338"/>
          </a:xfrm>
        </p:spPr>
        <p:txBody>
          <a:bodyPr/>
          <a:lstStyle/>
          <a:p>
            <a:r>
              <a:rPr lang="en-US">
                <a:latin typeface="Eras Bold ITC" panose="020B0907030504020204" pitchFamily="34" charset="0"/>
              </a:rPr>
              <a:t>Decentralized Exchange</a:t>
            </a:r>
          </a:p>
          <a:p>
            <a:r>
              <a:rPr lang="en-US">
                <a:latin typeface="Eras Bold ITC" panose="020B0907030504020204" pitchFamily="34" charset="0"/>
              </a:rPr>
              <a:t>Cryptocurrency (UNI)</a:t>
            </a:r>
          </a:p>
          <a:p>
            <a:r>
              <a:rPr lang="en-US">
                <a:latin typeface="Eras Bold ITC" panose="020B0907030504020204" pitchFamily="34" charset="0"/>
              </a:rPr>
              <a:t>Background</a:t>
            </a:r>
          </a:p>
          <a:p>
            <a:r>
              <a:rPr lang="en-US">
                <a:latin typeface="Eras Bold ITC" panose="020B0907030504020204" pitchFamily="34" charset="0"/>
              </a:rPr>
              <a:t>Open Source</a:t>
            </a:r>
          </a:p>
          <a:p>
            <a:r>
              <a:rPr lang="en-US">
                <a:latin typeface="Eras Bold ITC" panose="020B0907030504020204" pitchFamily="34" charset="0"/>
              </a:rPr>
              <a:t>Proof of Stake (POS)</a:t>
            </a:r>
          </a:p>
          <a:p>
            <a:r>
              <a:rPr lang="en-US">
                <a:latin typeface="Eras Bold ITC" panose="020B0907030504020204" pitchFamily="34" charset="0"/>
              </a:rPr>
              <a:t>Founders</a:t>
            </a:r>
          </a:p>
          <a:p>
            <a:r>
              <a:rPr lang="en-US">
                <a:latin typeface="Eras Bold ITC" panose="020B0907030504020204" pitchFamily="34" charset="0"/>
              </a:rPr>
              <a:t>What makes it unique?</a:t>
            </a:r>
          </a:p>
          <a:p>
            <a:endParaRPr lang="en-US"/>
          </a:p>
        </p:txBody>
      </p:sp>
      <p:pic>
        <p:nvPicPr>
          <p:cNvPr id="5" name="Picture 4" descr="A pink unicorn logo on a white background&#10;&#10;Description automatically generated">
            <a:extLst>
              <a:ext uri="{FF2B5EF4-FFF2-40B4-BE49-F238E27FC236}">
                <a16:creationId xmlns:a16="http://schemas.microsoft.com/office/drawing/2014/main" id="{CA63A46D-9D81-34C7-57C4-48AC0C8AF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228" y="1702634"/>
            <a:ext cx="5181599" cy="5181599"/>
          </a:xfrm>
          <a:prstGeom prst="rect">
            <a:avLst/>
          </a:prstGeom>
        </p:spPr>
      </p:pic>
    </p:spTree>
    <p:extLst>
      <p:ext uri="{BB962C8B-B14F-4D97-AF65-F5344CB8AC3E}">
        <p14:creationId xmlns:p14="http://schemas.microsoft.com/office/powerpoint/2010/main" val="2995632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1CC2A-EF64-F081-63C0-3329E6A0D303}"/>
              </a:ext>
            </a:extLst>
          </p:cNvPr>
          <p:cNvSpPr>
            <a:spLocks noGrp="1"/>
          </p:cNvSpPr>
          <p:nvPr>
            <p:ph type="title"/>
          </p:nvPr>
        </p:nvSpPr>
        <p:spPr/>
        <p:txBody>
          <a:bodyPr/>
          <a:lstStyle/>
          <a:p>
            <a:r>
              <a:rPr lang="en-US">
                <a:latin typeface="Eras Bold ITC"/>
              </a:rPr>
              <a:t>UNI Community</a:t>
            </a:r>
          </a:p>
        </p:txBody>
      </p:sp>
      <p:sp>
        <p:nvSpPr>
          <p:cNvPr id="3" name="Content Placeholder 2">
            <a:extLst>
              <a:ext uri="{FF2B5EF4-FFF2-40B4-BE49-F238E27FC236}">
                <a16:creationId xmlns:a16="http://schemas.microsoft.com/office/drawing/2014/main" id="{5B396EB8-EB74-06EF-D83B-CCE11E2BBEDE}"/>
              </a:ext>
            </a:extLst>
          </p:cNvPr>
          <p:cNvSpPr>
            <a:spLocks noGrp="1"/>
          </p:cNvSpPr>
          <p:nvPr>
            <p:ph sz="half" idx="1"/>
          </p:nvPr>
        </p:nvSpPr>
        <p:spPr/>
        <p:txBody>
          <a:bodyPr vert="horz" lIns="91440" tIns="45720" rIns="91440" bIns="45720" rtlCol="0" anchor="t">
            <a:normAutofit/>
          </a:bodyPr>
          <a:lstStyle/>
          <a:p>
            <a:r>
              <a:rPr lang="en-US">
                <a:cs typeface="Calibri"/>
              </a:rPr>
              <a:t>Community Call to discuss direction to take UNI Farming on Conclusion</a:t>
            </a:r>
          </a:p>
          <a:p>
            <a:r>
              <a:rPr lang="en-US">
                <a:cs typeface="Calibri"/>
              </a:rPr>
              <a:t>No clear direction, no proposals submitted for extending UNI farming or launching new pools</a:t>
            </a:r>
          </a:p>
          <a:p>
            <a:r>
              <a:rPr lang="en-US">
                <a:cs typeface="Calibri"/>
              </a:rPr>
              <a:t>Fear among UNI holders that token prices may dump in short term if users withdraw liquidity and sell off previously mined UNI</a:t>
            </a:r>
          </a:p>
        </p:txBody>
      </p:sp>
      <p:pic>
        <p:nvPicPr>
          <p:cNvPr id="5" name="Content Placeholder 4" descr="A screenshot of a graphic of a group of people&#10;&#10;Description automatically generated">
            <a:extLst>
              <a:ext uri="{FF2B5EF4-FFF2-40B4-BE49-F238E27FC236}">
                <a16:creationId xmlns:a16="http://schemas.microsoft.com/office/drawing/2014/main" id="{54F6F4E4-013D-1961-3BE2-1F969C4D57F0}"/>
              </a:ext>
            </a:extLst>
          </p:cNvPr>
          <p:cNvPicPr>
            <a:picLocks noGrp="1" noChangeAspect="1"/>
          </p:cNvPicPr>
          <p:nvPr>
            <p:ph sz="half" idx="2"/>
          </p:nvPr>
        </p:nvPicPr>
        <p:blipFill>
          <a:blip r:embed="rId2"/>
          <a:stretch>
            <a:fillRect/>
          </a:stretch>
        </p:blipFill>
        <p:spPr>
          <a:xfrm>
            <a:off x="6717306" y="1943894"/>
            <a:ext cx="4091387" cy="4114800"/>
          </a:xfrm>
        </p:spPr>
      </p:pic>
    </p:spTree>
    <p:extLst>
      <p:ext uri="{BB962C8B-B14F-4D97-AF65-F5344CB8AC3E}">
        <p14:creationId xmlns:p14="http://schemas.microsoft.com/office/powerpoint/2010/main" val="544490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1FD9-270F-4999-8E0A-557D2C69E7A3}"/>
              </a:ext>
            </a:extLst>
          </p:cNvPr>
          <p:cNvSpPr>
            <a:spLocks noGrp="1"/>
          </p:cNvSpPr>
          <p:nvPr>
            <p:ph type="title"/>
          </p:nvPr>
        </p:nvSpPr>
        <p:spPr/>
        <p:txBody>
          <a:bodyPr/>
          <a:lstStyle/>
          <a:p>
            <a:r>
              <a:rPr lang="en-US">
                <a:latin typeface="Eras Bold ITC"/>
              </a:rPr>
              <a:t>January 2021</a:t>
            </a:r>
          </a:p>
        </p:txBody>
      </p:sp>
      <p:sp>
        <p:nvSpPr>
          <p:cNvPr id="3" name="Content Placeholder 2">
            <a:extLst>
              <a:ext uri="{FF2B5EF4-FFF2-40B4-BE49-F238E27FC236}">
                <a16:creationId xmlns:a16="http://schemas.microsoft.com/office/drawing/2014/main" id="{DFC686E7-D152-312C-D136-A9715AD0B675}"/>
              </a:ext>
            </a:extLst>
          </p:cNvPr>
          <p:cNvSpPr>
            <a:spLocks noGrp="1"/>
          </p:cNvSpPr>
          <p:nvPr>
            <p:ph sz="half" idx="1"/>
          </p:nvPr>
        </p:nvSpPr>
        <p:spPr/>
        <p:txBody>
          <a:bodyPr vert="horz" lIns="91440" tIns="45720" rIns="91440" bIns="45720" rtlCol="0" anchor="t">
            <a:normAutofit fontScale="92500" lnSpcReduction="10000"/>
          </a:bodyPr>
          <a:lstStyle/>
          <a:p>
            <a:r>
              <a:rPr lang="en-US">
                <a:cs typeface="Calibri"/>
              </a:rPr>
              <a:t>Mostly, due to UNI soaring to a new all-time high at the time</a:t>
            </a:r>
          </a:p>
          <a:p>
            <a:r>
              <a:rPr lang="en-US">
                <a:cs typeface="Calibri"/>
              </a:rPr>
              <a:t>Entire DeFi sector was in a strong uptrend.</a:t>
            </a:r>
          </a:p>
          <a:p>
            <a:r>
              <a:rPr lang="en-US">
                <a:cs typeface="Calibri"/>
              </a:rPr>
              <a:t>Time of controversy for GameStop and AMC Stock made DeFi more attractive</a:t>
            </a:r>
          </a:p>
          <a:p>
            <a:r>
              <a:rPr lang="en-US">
                <a:cs typeface="Calibri"/>
              </a:rPr>
              <a:t>Uniswap grants program unveiled January 20 for developers to receive funding for developing a project that adds value to the platform</a:t>
            </a:r>
          </a:p>
          <a:p>
            <a:endParaRPr lang="en-US">
              <a:cs typeface="Calibri"/>
            </a:endParaRPr>
          </a:p>
        </p:txBody>
      </p:sp>
      <p:sp>
        <p:nvSpPr>
          <p:cNvPr id="4" name="Content Placeholder 3">
            <a:extLst>
              <a:ext uri="{FF2B5EF4-FFF2-40B4-BE49-F238E27FC236}">
                <a16:creationId xmlns:a16="http://schemas.microsoft.com/office/drawing/2014/main" id="{4C8172D7-38BB-3C54-FB39-EC3FCC40D352}"/>
              </a:ext>
            </a:extLst>
          </p:cNvPr>
          <p:cNvSpPr>
            <a:spLocks noGrp="1"/>
          </p:cNvSpPr>
          <p:nvPr>
            <p:ph sz="half" idx="2"/>
          </p:nvPr>
        </p:nvSpPr>
        <p:spPr/>
        <p:txBody>
          <a:bodyPr vert="horz" lIns="91440" tIns="45720" rIns="91440" bIns="45720" rtlCol="0" anchor="t">
            <a:normAutofit fontScale="92500" lnSpcReduction="10000"/>
          </a:bodyPr>
          <a:lstStyle/>
          <a:p>
            <a:r>
              <a:rPr lang="en-US">
                <a:cs typeface="Calibri"/>
              </a:rPr>
              <a:t>Spike in January</a:t>
            </a:r>
            <a:endParaRPr lang="en-US"/>
          </a:p>
        </p:txBody>
      </p:sp>
      <p:pic>
        <p:nvPicPr>
          <p:cNvPr id="5" name="Picture 4" descr="A graph with a line going up&#10;&#10;Description automatically generated">
            <a:extLst>
              <a:ext uri="{FF2B5EF4-FFF2-40B4-BE49-F238E27FC236}">
                <a16:creationId xmlns:a16="http://schemas.microsoft.com/office/drawing/2014/main" id="{797B78D2-E380-8115-E5A1-5EF4E39206C2}"/>
              </a:ext>
            </a:extLst>
          </p:cNvPr>
          <p:cNvPicPr>
            <a:picLocks noChangeAspect="1"/>
          </p:cNvPicPr>
          <p:nvPr/>
        </p:nvPicPr>
        <p:blipFill>
          <a:blip r:embed="rId2"/>
          <a:stretch>
            <a:fillRect/>
          </a:stretch>
        </p:blipFill>
        <p:spPr>
          <a:xfrm>
            <a:off x="5915186" y="2446871"/>
            <a:ext cx="6096000" cy="3100800"/>
          </a:xfrm>
          <a:prstGeom prst="rect">
            <a:avLst/>
          </a:prstGeom>
        </p:spPr>
      </p:pic>
    </p:spTree>
    <p:extLst>
      <p:ext uri="{BB962C8B-B14F-4D97-AF65-F5344CB8AC3E}">
        <p14:creationId xmlns:p14="http://schemas.microsoft.com/office/powerpoint/2010/main" val="3422837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CA12-B6CD-8231-0A37-FC8FD0C557A7}"/>
              </a:ext>
            </a:extLst>
          </p:cNvPr>
          <p:cNvSpPr>
            <a:spLocks noGrp="1"/>
          </p:cNvSpPr>
          <p:nvPr>
            <p:ph type="title"/>
          </p:nvPr>
        </p:nvSpPr>
        <p:spPr/>
        <p:txBody>
          <a:bodyPr/>
          <a:lstStyle/>
          <a:p>
            <a:r>
              <a:rPr lang="en-US">
                <a:latin typeface="Eras Bold ITC"/>
                <a:cs typeface="Calibri"/>
              </a:rPr>
              <a:t>February 2021</a:t>
            </a:r>
            <a:endParaRPr lang="en-US">
              <a:latin typeface="Eras Bold ITC" panose="020B0907030504020204" pitchFamily="34" charset="0"/>
            </a:endParaRPr>
          </a:p>
        </p:txBody>
      </p:sp>
      <p:sp>
        <p:nvSpPr>
          <p:cNvPr id="4" name="Content Placeholder 3">
            <a:extLst>
              <a:ext uri="{FF2B5EF4-FFF2-40B4-BE49-F238E27FC236}">
                <a16:creationId xmlns:a16="http://schemas.microsoft.com/office/drawing/2014/main" id="{9D8A3ED2-1779-DA20-A9DC-E1B1873DB728}"/>
              </a:ext>
            </a:extLst>
          </p:cNvPr>
          <p:cNvSpPr>
            <a:spLocks noGrp="1"/>
          </p:cNvSpPr>
          <p:nvPr>
            <p:ph sz="half" idx="2"/>
          </p:nvPr>
        </p:nvSpPr>
        <p:spPr>
          <a:xfrm>
            <a:off x="7406082" y="1934807"/>
            <a:ext cx="3670110" cy="4351338"/>
          </a:xfrm>
        </p:spPr>
        <p:txBody>
          <a:bodyPr vert="horz" lIns="91440" tIns="45720" rIns="91440" bIns="45720" rtlCol="0" anchor="t">
            <a:normAutofit/>
          </a:bodyPr>
          <a:lstStyle/>
          <a:p>
            <a:pPr marL="0" indent="0">
              <a:buNone/>
            </a:pPr>
            <a:r>
              <a:rPr lang="en-US">
                <a:cs typeface="Calibri"/>
              </a:rPr>
              <a:t>Spike In February</a:t>
            </a:r>
            <a:endParaRPr lang="en-US"/>
          </a:p>
        </p:txBody>
      </p:sp>
      <p:pic>
        <p:nvPicPr>
          <p:cNvPr id="11" name="Content Placeholder 10" descr="A screenshot of a social media post&#10;&#10;Description automatically generated">
            <a:extLst>
              <a:ext uri="{FF2B5EF4-FFF2-40B4-BE49-F238E27FC236}">
                <a16:creationId xmlns:a16="http://schemas.microsoft.com/office/drawing/2014/main" id="{5745082F-05AB-7658-6E8E-A0C46C83CA8B}"/>
              </a:ext>
            </a:extLst>
          </p:cNvPr>
          <p:cNvPicPr>
            <a:picLocks noGrp="1" noChangeAspect="1"/>
          </p:cNvPicPr>
          <p:nvPr>
            <p:ph sz="half" idx="1"/>
          </p:nvPr>
        </p:nvPicPr>
        <p:blipFill rotWithShape="1">
          <a:blip r:embed="rId2"/>
          <a:srcRect l="1370" t="2802" b="4562"/>
          <a:stretch/>
        </p:blipFill>
        <p:spPr>
          <a:xfrm>
            <a:off x="145474" y="2184191"/>
            <a:ext cx="5495538" cy="3191188"/>
          </a:xfrm>
        </p:spPr>
      </p:pic>
      <p:pic>
        <p:nvPicPr>
          <p:cNvPr id="5" name="Picture 4">
            <a:extLst>
              <a:ext uri="{FF2B5EF4-FFF2-40B4-BE49-F238E27FC236}">
                <a16:creationId xmlns:a16="http://schemas.microsoft.com/office/drawing/2014/main" id="{8C452ACD-285A-28A8-623C-221BB484AECD}"/>
              </a:ext>
            </a:extLst>
          </p:cNvPr>
          <p:cNvPicPr>
            <a:picLocks noChangeAspect="1"/>
          </p:cNvPicPr>
          <p:nvPr/>
        </p:nvPicPr>
        <p:blipFill>
          <a:blip r:embed="rId3"/>
          <a:stretch>
            <a:fillRect/>
          </a:stretch>
        </p:blipFill>
        <p:spPr>
          <a:xfrm>
            <a:off x="5699744" y="2795026"/>
            <a:ext cx="6180011" cy="2630900"/>
          </a:xfrm>
          <a:prstGeom prst="rect">
            <a:avLst/>
          </a:prstGeom>
        </p:spPr>
      </p:pic>
    </p:spTree>
    <p:extLst>
      <p:ext uri="{BB962C8B-B14F-4D97-AF65-F5344CB8AC3E}">
        <p14:creationId xmlns:p14="http://schemas.microsoft.com/office/powerpoint/2010/main" val="1717964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79809-DDE1-F599-F2B2-2B9D2EAD6892}"/>
              </a:ext>
            </a:extLst>
          </p:cNvPr>
          <p:cNvSpPr>
            <a:spLocks noGrp="1"/>
          </p:cNvSpPr>
          <p:nvPr>
            <p:ph type="title"/>
          </p:nvPr>
        </p:nvSpPr>
        <p:spPr/>
        <p:txBody>
          <a:bodyPr/>
          <a:lstStyle/>
          <a:p>
            <a:r>
              <a:rPr lang="en-US">
                <a:latin typeface="Eras Bold ITC"/>
                <a:cs typeface="Calibri Light"/>
              </a:rPr>
              <a:t>Spike in May </a:t>
            </a:r>
            <a:endParaRPr lang="en-US">
              <a:latin typeface="Eras Bold ITC"/>
            </a:endParaRPr>
          </a:p>
        </p:txBody>
      </p:sp>
      <p:sp>
        <p:nvSpPr>
          <p:cNvPr id="3" name="Content Placeholder 2">
            <a:extLst>
              <a:ext uri="{FF2B5EF4-FFF2-40B4-BE49-F238E27FC236}">
                <a16:creationId xmlns:a16="http://schemas.microsoft.com/office/drawing/2014/main" id="{0779C879-5351-DB28-849D-A3E4AD12A30D}"/>
              </a:ext>
            </a:extLst>
          </p:cNvPr>
          <p:cNvSpPr>
            <a:spLocks noGrp="1"/>
          </p:cNvSpPr>
          <p:nvPr>
            <p:ph sz="half" idx="1"/>
          </p:nvPr>
        </p:nvSpPr>
        <p:spPr/>
        <p:txBody>
          <a:bodyPr vert="horz" lIns="91440" tIns="45720" rIns="91440" bIns="45720" rtlCol="0" anchor="t">
            <a:normAutofit/>
          </a:bodyPr>
          <a:lstStyle/>
          <a:p>
            <a:r>
              <a:rPr lang="en-US">
                <a:cs typeface="Calibri"/>
              </a:rPr>
              <a:t>March 2021, Price of UNI reached a new all-time high at $35.2 after announcement of Uniswap v3 launch</a:t>
            </a:r>
          </a:p>
          <a:p>
            <a:r>
              <a:rPr lang="en-US">
                <a:cs typeface="Calibri"/>
              </a:rPr>
              <a:t>Uniswap V3 launch on May 5th, 2021, UNI token reached a high of $52.12</a:t>
            </a:r>
          </a:p>
        </p:txBody>
      </p:sp>
      <p:sp>
        <p:nvSpPr>
          <p:cNvPr id="4" name="Content Placeholder 3">
            <a:extLst>
              <a:ext uri="{FF2B5EF4-FFF2-40B4-BE49-F238E27FC236}">
                <a16:creationId xmlns:a16="http://schemas.microsoft.com/office/drawing/2014/main" id="{10264BB2-04B5-0CB6-854A-06D520B3888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63856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6349-F668-C072-C347-190D1F6AE50A}"/>
              </a:ext>
            </a:extLst>
          </p:cNvPr>
          <p:cNvSpPr>
            <a:spLocks noGrp="1"/>
          </p:cNvSpPr>
          <p:nvPr>
            <p:ph type="title"/>
          </p:nvPr>
        </p:nvSpPr>
        <p:spPr/>
        <p:txBody>
          <a:bodyPr/>
          <a:lstStyle/>
          <a:p>
            <a:r>
              <a:rPr lang="en-US">
                <a:latin typeface="Eras Bold ITC"/>
              </a:rPr>
              <a:t>Little Spike In July 2022</a:t>
            </a:r>
          </a:p>
        </p:txBody>
      </p:sp>
      <p:sp>
        <p:nvSpPr>
          <p:cNvPr id="3" name="Content Placeholder 2">
            <a:extLst>
              <a:ext uri="{FF2B5EF4-FFF2-40B4-BE49-F238E27FC236}">
                <a16:creationId xmlns:a16="http://schemas.microsoft.com/office/drawing/2014/main" id="{58A1C0AE-22B5-AAA8-8B73-9A7EF7DEDEAB}"/>
              </a:ext>
            </a:extLst>
          </p:cNvPr>
          <p:cNvSpPr>
            <a:spLocks noGrp="1"/>
          </p:cNvSpPr>
          <p:nvPr>
            <p:ph sz="half" idx="1"/>
          </p:nvPr>
        </p:nvSpPr>
        <p:spPr/>
        <p:txBody>
          <a:bodyPr vert="horz" lIns="91440" tIns="45720" rIns="91440" bIns="45720" rtlCol="0" anchor="t">
            <a:normAutofit/>
          </a:bodyPr>
          <a:lstStyle/>
          <a:p>
            <a:r>
              <a:rPr lang="en-US">
                <a:cs typeface="Calibri"/>
              </a:rPr>
              <a:t>July 11, 2022, about $8M worth of crypto assets were taken</a:t>
            </a:r>
          </a:p>
          <a:p>
            <a:r>
              <a:rPr lang="en-US">
                <a:cs typeface="Calibri"/>
              </a:rPr>
              <a:t>Scam promised an airdrop of 400 UNI Tokens worth around $2,000</a:t>
            </a:r>
          </a:p>
          <a:p>
            <a:r>
              <a:rPr lang="en-US">
                <a:cs typeface="Calibri"/>
              </a:rPr>
              <a:t>Connecting wallet to receive drop, user signed approval that allow scammers to steal funds held in Liquidity Pool tokens</a:t>
            </a:r>
          </a:p>
        </p:txBody>
      </p:sp>
      <p:pic>
        <p:nvPicPr>
          <p:cNvPr id="7" name="Content Placeholder 6" descr="A unicorn statue with a pile of money&#10;&#10;Description automatically generated">
            <a:extLst>
              <a:ext uri="{FF2B5EF4-FFF2-40B4-BE49-F238E27FC236}">
                <a16:creationId xmlns:a16="http://schemas.microsoft.com/office/drawing/2014/main" id="{6CF89C3D-356B-DC8A-AFFF-40EB80AF95B4}"/>
              </a:ext>
            </a:extLst>
          </p:cNvPr>
          <p:cNvPicPr>
            <a:picLocks noGrp="1" noChangeAspect="1"/>
          </p:cNvPicPr>
          <p:nvPr>
            <p:ph sz="half" idx="2"/>
          </p:nvPr>
        </p:nvPicPr>
        <p:blipFill>
          <a:blip r:embed="rId2"/>
          <a:stretch>
            <a:fillRect/>
          </a:stretch>
        </p:blipFill>
        <p:spPr>
          <a:xfrm>
            <a:off x="6089097" y="1943894"/>
            <a:ext cx="5347806" cy="4114800"/>
          </a:xfrm>
        </p:spPr>
      </p:pic>
    </p:spTree>
    <p:extLst>
      <p:ext uri="{BB962C8B-B14F-4D97-AF65-F5344CB8AC3E}">
        <p14:creationId xmlns:p14="http://schemas.microsoft.com/office/powerpoint/2010/main" val="2499205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83023-5DD1-14BC-D617-0AA436A3BFB5}"/>
              </a:ext>
            </a:extLst>
          </p:cNvPr>
          <p:cNvSpPr>
            <a:spLocks noGrp="1"/>
          </p:cNvSpPr>
          <p:nvPr>
            <p:ph type="title"/>
          </p:nvPr>
        </p:nvSpPr>
        <p:spPr/>
        <p:txBody>
          <a:bodyPr/>
          <a:lstStyle/>
          <a:p>
            <a:r>
              <a:rPr lang="en-US">
                <a:latin typeface="Eras Bold ITC" panose="020B0907030504020204" pitchFamily="34" charset="0"/>
              </a:rPr>
              <a:t>Phishing Scam</a:t>
            </a:r>
          </a:p>
        </p:txBody>
      </p:sp>
      <p:sp>
        <p:nvSpPr>
          <p:cNvPr id="3" name="Content Placeholder 2">
            <a:extLst>
              <a:ext uri="{FF2B5EF4-FFF2-40B4-BE49-F238E27FC236}">
                <a16:creationId xmlns:a16="http://schemas.microsoft.com/office/drawing/2014/main" id="{40A9613C-C3BB-06DC-7CFA-2F8F55DE3EA3}"/>
              </a:ext>
            </a:extLst>
          </p:cNvPr>
          <p:cNvSpPr>
            <a:spLocks noGrp="1"/>
          </p:cNvSpPr>
          <p:nvPr>
            <p:ph sz="half" idx="1"/>
          </p:nvPr>
        </p:nvSpPr>
        <p:spPr>
          <a:xfrm>
            <a:off x="838200" y="1825625"/>
            <a:ext cx="5698210" cy="4738795"/>
          </a:xfrm>
        </p:spPr>
        <p:txBody>
          <a:bodyPr vert="horz" lIns="91440" tIns="45720" rIns="91440" bIns="45720" rtlCol="0" anchor="t">
            <a:normAutofit fontScale="85000" lnSpcReduction="20000"/>
          </a:bodyPr>
          <a:lstStyle/>
          <a:p>
            <a:r>
              <a:rPr lang="en-US">
                <a:cs typeface="Calibri"/>
              </a:rPr>
              <a:t>Phisher spent 8.5 ETH in TX fees to attack 74,000 Uniswap users with LP tokens in their wallets.</a:t>
            </a:r>
          </a:p>
          <a:p>
            <a:r>
              <a:rPr lang="en-US">
                <a:cs typeface="Calibri"/>
              </a:rPr>
              <a:t>Users received phishing notification with false impression of a UNI airdrop.</a:t>
            </a:r>
          </a:p>
          <a:p>
            <a:r>
              <a:rPr lang="en-US">
                <a:cs typeface="Calibri"/>
              </a:rPr>
              <a:t>Trap was a masked '</a:t>
            </a:r>
            <a:r>
              <a:rPr lang="en-US" err="1">
                <a:cs typeface="Calibri"/>
              </a:rPr>
              <a:t>setApprovalForAll</a:t>
            </a:r>
            <a:r>
              <a:rPr lang="en-US">
                <a:cs typeface="Calibri"/>
              </a:rPr>
              <a:t>' function that could assign or revoke full approval rights of the wallet to the caller and attacker withdrew all Uniswap v3 LP tokens the user held</a:t>
            </a:r>
          </a:p>
          <a:p>
            <a:r>
              <a:rPr lang="en-US">
                <a:latin typeface="Arial"/>
                <a:cs typeface="Arial"/>
              </a:rPr>
              <a:t>Notification redirected recipients to scam website with impersonated uniswap.org.</a:t>
            </a:r>
          </a:p>
          <a:p>
            <a:r>
              <a:rPr lang="en-US">
                <a:latin typeface="Arial"/>
                <a:cs typeface="Arial"/>
              </a:rPr>
              <a:t>Attackers fed contract function with false data leading victims to believe Uniswap as the sender.</a:t>
            </a:r>
            <a:endParaRPr lang="en-US"/>
          </a:p>
          <a:p>
            <a:endParaRPr lang="en-US">
              <a:cs typeface="Calibri"/>
            </a:endParaRPr>
          </a:p>
        </p:txBody>
      </p:sp>
      <p:sp>
        <p:nvSpPr>
          <p:cNvPr id="4" name="Content Placeholder 3">
            <a:extLst>
              <a:ext uri="{FF2B5EF4-FFF2-40B4-BE49-F238E27FC236}">
                <a16:creationId xmlns:a16="http://schemas.microsoft.com/office/drawing/2014/main" id="{5DC209A7-96A8-C8E4-D201-35C15D38DE26}"/>
              </a:ext>
            </a:extLst>
          </p:cNvPr>
          <p:cNvSpPr>
            <a:spLocks noGrp="1"/>
          </p:cNvSpPr>
          <p:nvPr>
            <p:ph sz="half" idx="2"/>
          </p:nvPr>
        </p:nvSpPr>
        <p:spPr>
          <a:xfrm>
            <a:off x="6817963" y="1825625"/>
            <a:ext cx="4535837" cy="4351338"/>
          </a:xfrm>
        </p:spPr>
        <p:txBody>
          <a:bodyPr vert="horz" lIns="91440" tIns="45720" rIns="91440" bIns="45720" rtlCol="0" anchor="t">
            <a:normAutofit fontScale="85000" lnSpcReduction="20000"/>
          </a:bodyPr>
          <a:lstStyle/>
          <a:p>
            <a:endParaRPr lang="en-US">
              <a:cs typeface="Calibri"/>
            </a:endParaRPr>
          </a:p>
        </p:txBody>
      </p:sp>
      <p:pic>
        <p:nvPicPr>
          <p:cNvPr id="5" name="Picture 4" descr="Screens screenshot of a phone&#10;&#10;Description automatically generated">
            <a:extLst>
              <a:ext uri="{FF2B5EF4-FFF2-40B4-BE49-F238E27FC236}">
                <a16:creationId xmlns:a16="http://schemas.microsoft.com/office/drawing/2014/main" id="{3A23D56F-786C-BADA-B564-D0BD8F31C5FA}"/>
              </a:ext>
            </a:extLst>
          </p:cNvPr>
          <p:cNvPicPr>
            <a:picLocks noChangeAspect="1"/>
          </p:cNvPicPr>
          <p:nvPr/>
        </p:nvPicPr>
        <p:blipFill>
          <a:blip r:embed="rId2"/>
          <a:stretch>
            <a:fillRect/>
          </a:stretch>
        </p:blipFill>
        <p:spPr>
          <a:xfrm>
            <a:off x="6778833" y="1746143"/>
            <a:ext cx="5354570" cy="4898325"/>
          </a:xfrm>
          <a:prstGeom prst="rect">
            <a:avLst/>
          </a:prstGeom>
        </p:spPr>
      </p:pic>
    </p:spTree>
    <p:extLst>
      <p:ext uri="{BB962C8B-B14F-4D97-AF65-F5344CB8AC3E}">
        <p14:creationId xmlns:p14="http://schemas.microsoft.com/office/powerpoint/2010/main" val="4113484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9137-658D-DB21-D0D8-EBD1EA79419B}"/>
              </a:ext>
            </a:extLst>
          </p:cNvPr>
          <p:cNvSpPr>
            <a:spLocks noGrp="1"/>
          </p:cNvSpPr>
          <p:nvPr>
            <p:ph type="title"/>
          </p:nvPr>
        </p:nvSpPr>
        <p:spPr/>
        <p:txBody>
          <a:bodyPr/>
          <a:lstStyle/>
          <a:p>
            <a:r>
              <a:rPr lang="en-US">
                <a:latin typeface="Eras Bold ITC"/>
              </a:rPr>
              <a:t>November 2022</a:t>
            </a:r>
          </a:p>
        </p:txBody>
      </p:sp>
      <p:sp>
        <p:nvSpPr>
          <p:cNvPr id="3" name="Content Placeholder 2">
            <a:extLst>
              <a:ext uri="{FF2B5EF4-FFF2-40B4-BE49-F238E27FC236}">
                <a16:creationId xmlns:a16="http://schemas.microsoft.com/office/drawing/2014/main" id="{F8166426-3D07-6C83-AB66-66EE0036FBAC}"/>
              </a:ext>
            </a:extLst>
          </p:cNvPr>
          <p:cNvSpPr>
            <a:spLocks noGrp="1"/>
          </p:cNvSpPr>
          <p:nvPr>
            <p:ph sz="half" idx="1"/>
          </p:nvPr>
        </p:nvSpPr>
        <p:spPr>
          <a:xfrm>
            <a:off x="838200" y="2207766"/>
            <a:ext cx="5181600" cy="4351338"/>
          </a:xfrm>
        </p:spPr>
        <p:txBody>
          <a:bodyPr vert="horz" lIns="91440" tIns="45720" rIns="91440" bIns="45720" rtlCol="0" anchor="t">
            <a:normAutofit/>
          </a:bodyPr>
          <a:lstStyle/>
          <a:p>
            <a:r>
              <a:rPr lang="en-US">
                <a:cs typeface="Calibri"/>
              </a:rPr>
              <a:t>Uniswap did a $165M Series B in October 2022</a:t>
            </a:r>
          </a:p>
          <a:p>
            <a:r>
              <a:rPr lang="en-US">
                <a:cs typeface="Calibri"/>
              </a:rPr>
              <a:t>Launched a NFT in November including a $5M airdrop to users of Genie, a company Uniswap acquired in June 2022</a:t>
            </a:r>
            <a:endParaRPr lang="en-US"/>
          </a:p>
        </p:txBody>
      </p:sp>
      <p:pic>
        <p:nvPicPr>
          <p:cNvPr id="7" name="Picture 6">
            <a:extLst>
              <a:ext uri="{FF2B5EF4-FFF2-40B4-BE49-F238E27FC236}">
                <a16:creationId xmlns:a16="http://schemas.microsoft.com/office/drawing/2014/main" id="{D6E13934-E4BF-391B-3B6E-C37E84B31032}"/>
              </a:ext>
            </a:extLst>
          </p:cNvPr>
          <p:cNvPicPr>
            <a:picLocks noChangeAspect="1"/>
          </p:cNvPicPr>
          <p:nvPr/>
        </p:nvPicPr>
        <p:blipFill rotWithShape="1">
          <a:blip r:embed="rId2"/>
          <a:srcRect b="28043"/>
          <a:stretch/>
        </p:blipFill>
        <p:spPr>
          <a:xfrm>
            <a:off x="6322325" y="2330192"/>
            <a:ext cx="5715294" cy="1622183"/>
          </a:xfrm>
          <a:prstGeom prst="rect">
            <a:avLst/>
          </a:prstGeom>
        </p:spPr>
      </p:pic>
      <p:pic>
        <p:nvPicPr>
          <p:cNvPr id="8" name="Picture 7">
            <a:extLst>
              <a:ext uri="{FF2B5EF4-FFF2-40B4-BE49-F238E27FC236}">
                <a16:creationId xmlns:a16="http://schemas.microsoft.com/office/drawing/2014/main" id="{C9C0CDEF-0870-DA10-82AE-B47A58FF3796}"/>
              </a:ext>
            </a:extLst>
          </p:cNvPr>
          <p:cNvPicPr>
            <a:picLocks noChangeAspect="1"/>
          </p:cNvPicPr>
          <p:nvPr/>
        </p:nvPicPr>
        <p:blipFill rotWithShape="1">
          <a:blip r:embed="rId2"/>
          <a:srcRect t="90591"/>
          <a:stretch/>
        </p:blipFill>
        <p:spPr>
          <a:xfrm>
            <a:off x="6322325" y="3952375"/>
            <a:ext cx="5715294" cy="212111"/>
          </a:xfrm>
          <a:prstGeom prst="rect">
            <a:avLst/>
          </a:prstGeom>
        </p:spPr>
      </p:pic>
    </p:spTree>
    <p:extLst>
      <p:ext uri="{BB962C8B-B14F-4D97-AF65-F5344CB8AC3E}">
        <p14:creationId xmlns:p14="http://schemas.microsoft.com/office/powerpoint/2010/main" val="2048848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6CCD-0C98-6469-D9CE-100BAA7F7284}"/>
              </a:ext>
            </a:extLst>
          </p:cNvPr>
          <p:cNvSpPr>
            <a:spLocks noGrp="1"/>
          </p:cNvSpPr>
          <p:nvPr>
            <p:ph type="title"/>
          </p:nvPr>
        </p:nvSpPr>
        <p:spPr/>
        <p:txBody>
          <a:bodyPr/>
          <a:lstStyle/>
          <a:p>
            <a:r>
              <a:rPr lang="en-US">
                <a:latin typeface="Eras Bold ITC"/>
                <a:cs typeface="Calibri Light"/>
              </a:rPr>
              <a:t>Tx Hashes with Highest Frequency</a:t>
            </a:r>
            <a:endParaRPr lang="en-US">
              <a:cs typeface="Calibri Light"/>
            </a:endParaRPr>
          </a:p>
        </p:txBody>
      </p:sp>
      <p:pic>
        <p:nvPicPr>
          <p:cNvPr id="11" name="Content Placeholder 10">
            <a:extLst>
              <a:ext uri="{FF2B5EF4-FFF2-40B4-BE49-F238E27FC236}">
                <a16:creationId xmlns:a16="http://schemas.microsoft.com/office/drawing/2014/main" id="{7ECB603E-CF70-30A6-8268-B4845A373D6E}"/>
              </a:ext>
            </a:extLst>
          </p:cNvPr>
          <p:cNvPicPr>
            <a:picLocks noGrp="1" noChangeAspect="1"/>
          </p:cNvPicPr>
          <p:nvPr>
            <p:ph sz="half" idx="1"/>
          </p:nvPr>
        </p:nvPicPr>
        <p:blipFill>
          <a:blip r:embed="rId2"/>
          <a:stretch>
            <a:fillRect/>
          </a:stretch>
        </p:blipFill>
        <p:spPr>
          <a:xfrm>
            <a:off x="918747" y="1767385"/>
            <a:ext cx="6014982" cy="4816528"/>
          </a:xfrm>
        </p:spPr>
      </p:pic>
      <p:sp>
        <p:nvSpPr>
          <p:cNvPr id="10" name="Content Placeholder 9">
            <a:extLst>
              <a:ext uri="{FF2B5EF4-FFF2-40B4-BE49-F238E27FC236}">
                <a16:creationId xmlns:a16="http://schemas.microsoft.com/office/drawing/2014/main" id="{9C9B60CF-0197-1920-249E-3E33B2F1339E}"/>
              </a:ext>
            </a:extLst>
          </p:cNvPr>
          <p:cNvSpPr>
            <a:spLocks noGrp="1"/>
          </p:cNvSpPr>
          <p:nvPr>
            <p:ph sz="half" idx="2"/>
          </p:nvPr>
        </p:nvSpPr>
        <p:spPr>
          <a:xfrm>
            <a:off x="7282911" y="1825625"/>
            <a:ext cx="4070889" cy="3335338"/>
          </a:xfrm>
        </p:spPr>
        <p:txBody>
          <a:bodyPr vert="horz" lIns="91440" tIns="45720" rIns="91440" bIns="45720" rtlCol="0" anchor="t">
            <a:normAutofit/>
          </a:bodyPr>
          <a:lstStyle/>
          <a:p>
            <a:pPr marL="0" indent="0">
              <a:buNone/>
            </a:pPr>
            <a:endParaRPr lang="en-US">
              <a:cs typeface="Calibri" panose="020F0502020204030204"/>
            </a:endParaRPr>
          </a:p>
        </p:txBody>
      </p:sp>
    </p:spTree>
    <p:extLst>
      <p:ext uri="{BB962C8B-B14F-4D97-AF65-F5344CB8AC3E}">
        <p14:creationId xmlns:p14="http://schemas.microsoft.com/office/powerpoint/2010/main" val="2556166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DADD1-98C2-E3E1-6620-2384F475350C}"/>
              </a:ext>
            </a:extLst>
          </p:cNvPr>
          <p:cNvSpPr>
            <a:spLocks noGrp="1"/>
          </p:cNvSpPr>
          <p:nvPr>
            <p:ph type="title"/>
          </p:nvPr>
        </p:nvSpPr>
        <p:spPr/>
        <p:txBody>
          <a:bodyPr/>
          <a:lstStyle/>
          <a:p>
            <a:r>
              <a:rPr lang="en-US">
                <a:latin typeface="Eras Bold ITC" panose="020B0907030504020204" pitchFamily="34" charset="0"/>
              </a:rPr>
              <a:t>Cream Finance Attack</a:t>
            </a:r>
          </a:p>
        </p:txBody>
      </p:sp>
      <p:sp>
        <p:nvSpPr>
          <p:cNvPr id="3" name="Content Placeholder 2">
            <a:extLst>
              <a:ext uri="{FF2B5EF4-FFF2-40B4-BE49-F238E27FC236}">
                <a16:creationId xmlns:a16="http://schemas.microsoft.com/office/drawing/2014/main" id="{90A0191A-5BF4-0BB6-07CC-1A696C4C4474}"/>
              </a:ext>
            </a:extLst>
          </p:cNvPr>
          <p:cNvSpPr>
            <a:spLocks noGrp="1"/>
          </p:cNvSpPr>
          <p:nvPr>
            <p:ph sz="half" idx="1"/>
          </p:nvPr>
        </p:nvSpPr>
        <p:spPr>
          <a:xfrm>
            <a:off x="838200" y="1994624"/>
            <a:ext cx="5562600" cy="4587152"/>
          </a:xfrm>
        </p:spPr>
        <p:txBody>
          <a:bodyPr vert="horz" lIns="91440" tIns="45720" rIns="91440" bIns="45720" rtlCol="0" anchor="t">
            <a:normAutofit/>
          </a:bodyPr>
          <a:lstStyle/>
          <a:p>
            <a:r>
              <a:rPr lang="en-US">
                <a:cs typeface="Calibri"/>
              </a:rPr>
              <a:t>Top Transaction hash with highest Transaction Fee was a fraudulent scheme:</a:t>
            </a:r>
            <a:endParaRPr lang="en-US"/>
          </a:p>
          <a:p>
            <a:r>
              <a:rPr lang="en-US" sz="2400">
                <a:latin typeface="Helvetica Neue"/>
              </a:rPr>
              <a:t>0FE2542079644E107CBF13690EB9C2C65963CCB79089FF96BFAF8DCED2331C92</a:t>
            </a:r>
          </a:p>
          <a:p>
            <a:endParaRPr lang="en-US" sz="2400">
              <a:latin typeface="Helvetica Neue"/>
              <a:cs typeface="Calibri" panose="020F0502020204030204"/>
            </a:endParaRPr>
          </a:p>
          <a:p>
            <a:endParaRPr lang="en-US">
              <a:latin typeface="Calibri" panose="020F0502020204030204"/>
              <a:cs typeface="Calibri" panose="020F0502020204030204"/>
            </a:endParaRPr>
          </a:p>
        </p:txBody>
      </p:sp>
      <p:pic>
        <p:nvPicPr>
          <p:cNvPr id="5" name="Content Placeholder 4" descr="A black text on a white background&#10;&#10;Description automatically generated">
            <a:extLst>
              <a:ext uri="{FF2B5EF4-FFF2-40B4-BE49-F238E27FC236}">
                <a16:creationId xmlns:a16="http://schemas.microsoft.com/office/drawing/2014/main" id="{3CB948DE-BB58-4F8E-62D8-C11DCEE7DCA5}"/>
              </a:ext>
            </a:extLst>
          </p:cNvPr>
          <p:cNvPicPr>
            <a:picLocks noGrp="1" noChangeAspect="1"/>
          </p:cNvPicPr>
          <p:nvPr>
            <p:ph sz="half" idx="2"/>
          </p:nvPr>
        </p:nvPicPr>
        <p:blipFill rotWithShape="1">
          <a:blip r:embed="rId2"/>
          <a:srcRect t="-17048" b="-17048"/>
          <a:stretch/>
        </p:blipFill>
        <p:spPr>
          <a:xfrm>
            <a:off x="6400800" y="2513239"/>
            <a:ext cx="5676900" cy="1434377"/>
          </a:xfrm>
        </p:spPr>
      </p:pic>
      <p:sp>
        <p:nvSpPr>
          <p:cNvPr id="7" name="Content Placeholder 2">
            <a:extLst>
              <a:ext uri="{FF2B5EF4-FFF2-40B4-BE49-F238E27FC236}">
                <a16:creationId xmlns:a16="http://schemas.microsoft.com/office/drawing/2014/main" id="{DEDE6118-C78F-9C15-BBE9-ADFD8D10772B}"/>
              </a:ext>
            </a:extLst>
          </p:cNvPr>
          <p:cNvSpPr txBox="1">
            <a:spLocks/>
          </p:cNvSpPr>
          <p:nvPr/>
        </p:nvSpPr>
        <p:spPr>
          <a:xfrm>
            <a:off x="838200" y="4439012"/>
            <a:ext cx="11061700" cy="16569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Helvetica Neue"/>
                <a:cs typeface="Calibri" panose="020F0502020204030204"/>
              </a:rPr>
              <a:t>Attack occurred in October of 2021</a:t>
            </a:r>
          </a:p>
          <a:p>
            <a:r>
              <a:rPr lang="en-US" sz="2400">
                <a:latin typeface="Helvetica Neue"/>
                <a:cs typeface="Calibri" panose="020F0502020204030204"/>
              </a:rPr>
              <a:t>Cream calculated the value of </a:t>
            </a:r>
            <a:r>
              <a:rPr lang="en-US" sz="2400" err="1">
                <a:latin typeface="Helvetica Neue"/>
                <a:cs typeface="Calibri" panose="020F0502020204030204"/>
              </a:rPr>
              <a:t>yUSDVault</a:t>
            </a:r>
            <a:r>
              <a:rPr lang="en-US" sz="2400">
                <a:latin typeface="Helvetica Neue"/>
                <a:cs typeface="Calibri" panose="020F0502020204030204"/>
              </a:rPr>
              <a:t> tokens based on total supply. By manipulating the supply, the attackers were able to fool the protocol into a false valuation</a:t>
            </a:r>
          </a:p>
          <a:p>
            <a:endParaRPr lang="en-US" sz="2400">
              <a:latin typeface="Helvetica Neue"/>
              <a:cs typeface="Calibri" panose="020F0502020204030204"/>
            </a:endParaRPr>
          </a:p>
          <a:p>
            <a:endParaRPr lang="en-US">
              <a:latin typeface="Calibri" panose="020F0502020204030204"/>
              <a:cs typeface="Calibri" panose="020F0502020204030204"/>
            </a:endParaRPr>
          </a:p>
        </p:txBody>
      </p:sp>
    </p:spTree>
    <p:extLst>
      <p:ext uri="{BB962C8B-B14F-4D97-AF65-F5344CB8AC3E}">
        <p14:creationId xmlns:p14="http://schemas.microsoft.com/office/powerpoint/2010/main" val="277775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14908-088F-9133-EBA9-0D2FF1E246BB}"/>
              </a:ext>
            </a:extLst>
          </p:cNvPr>
          <p:cNvSpPr>
            <a:spLocks noGrp="1"/>
          </p:cNvSpPr>
          <p:nvPr>
            <p:ph type="title"/>
          </p:nvPr>
        </p:nvSpPr>
        <p:spPr/>
        <p:txBody>
          <a:bodyPr/>
          <a:lstStyle/>
          <a:p>
            <a:r>
              <a:rPr lang="en-US">
                <a:latin typeface="Eras Bold ITC"/>
              </a:rPr>
              <a:t>MEV Bots</a:t>
            </a:r>
            <a:endParaRPr lang="en-US"/>
          </a:p>
        </p:txBody>
      </p:sp>
      <p:sp>
        <p:nvSpPr>
          <p:cNvPr id="3" name="Content Placeholder 2">
            <a:extLst>
              <a:ext uri="{FF2B5EF4-FFF2-40B4-BE49-F238E27FC236}">
                <a16:creationId xmlns:a16="http://schemas.microsoft.com/office/drawing/2014/main" id="{FBDDBAB6-6601-B6F0-75DE-5018CA8807C3}"/>
              </a:ext>
            </a:extLst>
          </p:cNvPr>
          <p:cNvSpPr>
            <a:spLocks noGrp="1"/>
          </p:cNvSpPr>
          <p:nvPr>
            <p:ph sz="half" idx="1"/>
          </p:nvPr>
        </p:nvSpPr>
        <p:spPr/>
        <p:txBody>
          <a:bodyPr vert="horz" lIns="91440" tIns="45720" rIns="91440" bIns="45720" rtlCol="0" anchor="t">
            <a:normAutofit/>
          </a:bodyPr>
          <a:lstStyle/>
          <a:p>
            <a:r>
              <a:rPr lang="en-US">
                <a:cs typeface="Calibri"/>
              </a:rPr>
              <a:t>A sizeable percentage of high Transaction fee hashes are executed with MEV Bots</a:t>
            </a:r>
          </a:p>
          <a:p>
            <a:r>
              <a:rPr lang="en-US">
                <a:cs typeface="Calibri"/>
              </a:rPr>
              <a:t>Can detect and exploit profitable opportunities on ETH blockchain by manipulating the order of transactions in a block</a:t>
            </a:r>
          </a:p>
          <a:p>
            <a:r>
              <a:rPr lang="en-US">
                <a:cs typeface="Calibri"/>
              </a:rPr>
              <a:t>Designed to perform strategies such as arbitrage, frontrunning, sandwiching, and flash loans.</a:t>
            </a:r>
          </a:p>
        </p:txBody>
      </p:sp>
      <p:sp>
        <p:nvSpPr>
          <p:cNvPr id="4" name="Content Placeholder 3">
            <a:extLst>
              <a:ext uri="{FF2B5EF4-FFF2-40B4-BE49-F238E27FC236}">
                <a16:creationId xmlns:a16="http://schemas.microsoft.com/office/drawing/2014/main" id="{1E950A0E-12D5-9351-15EC-5644D242C1FF}"/>
              </a:ext>
            </a:extLst>
          </p:cNvPr>
          <p:cNvSpPr>
            <a:spLocks noGrp="1"/>
          </p:cNvSpPr>
          <p:nvPr>
            <p:ph sz="half" idx="2"/>
          </p:nvPr>
        </p:nvSpPr>
        <p:spPr/>
        <p:txBody>
          <a:bodyPr vert="horz" lIns="91440" tIns="45720" rIns="91440" bIns="45720" rtlCol="0" anchor="t">
            <a:normAutofit/>
          </a:bodyPr>
          <a:lstStyle/>
          <a:p>
            <a:r>
              <a:rPr lang="en-US">
                <a:cs typeface="Calibri"/>
              </a:rPr>
              <a:t>Benefits – Income, efficiency, enhancing innovation</a:t>
            </a:r>
            <a:endParaRPr lang="en-US" err="1">
              <a:cs typeface="Calibri"/>
            </a:endParaRPr>
          </a:p>
          <a:p>
            <a:r>
              <a:rPr lang="en-US">
                <a:cs typeface="Calibri"/>
              </a:rPr>
              <a:t>Risks – Reducing Fairness, increasing volatility, and threatening security</a:t>
            </a:r>
          </a:p>
        </p:txBody>
      </p:sp>
      <p:pic>
        <p:nvPicPr>
          <p:cNvPr id="5" name="Picture 4" descr="A robot sitting at a desk with a computer monitor and a chart&#10;&#10;Description automatically generated">
            <a:extLst>
              <a:ext uri="{FF2B5EF4-FFF2-40B4-BE49-F238E27FC236}">
                <a16:creationId xmlns:a16="http://schemas.microsoft.com/office/drawing/2014/main" id="{D6835686-7E86-85C5-5E8F-4EED026ADE0F}"/>
              </a:ext>
            </a:extLst>
          </p:cNvPr>
          <p:cNvPicPr>
            <a:picLocks noChangeAspect="1"/>
          </p:cNvPicPr>
          <p:nvPr/>
        </p:nvPicPr>
        <p:blipFill>
          <a:blip r:embed="rId2"/>
          <a:stretch>
            <a:fillRect/>
          </a:stretch>
        </p:blipFill>
        <p:spPr>
          <a:xfrm>
            <a:off x="6143355" y="3945290"/>
            <a:ext cx="5019729" cy="2678402"/>
          </a:xfrm>
          <a:prstGeom prst="rect">
            <a:avLst/>
          </a:prstGeom>
        </p:spPr>
      </p:pic>
    </p:spTree>
    <p:extLst>
      <p:ext uri="{BB962C8B-B14F-4D97-AF65-F5344CB8AC3E}">
        <p14:creationId xmlns:p14="http://schemas.microsoft.com/office/powerpoint/2010/main" val="2455916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a:xfrm>
            <a:off x="838200" y="0"/>
            <a:ext cx="10515600" cy="1325563"/>
          </a:xfrm>
        </p:spPr>
        <p:txBody>
          <a:bodyPr/>
          <a:lstStyle/>
          <a:p>
            <a:r>
              <a:rPr lang="en-US" dirty="0">
                <a:latin typeface="Eras Bold ITC" panose="020B0907030504020204" pitchFamily="34" charset="0"/>
                <a:cs typeface="Calibri Light"/>
              </a:rPr>
              <a:t>Uniswap - Today</a:t>
            </a:r>
            <a:endParaRPr lang="en-US" dirty="0">
              <a:latin typeface="Eras Bold ITC" panose="020B0907030504020204" pitchFamily="34" charset="0"/>
            </a:endParaRPr>
          </a:p>
        </p:txBody>
      </p:sp>
      <p:pic>
        <p:nvPicPr>
          <p:cNvPr id="7" name="Picture 6">
            <a:extLst>
              <a:ext uri="{FF2B5EF4-FFF2-40B4-BE49-F238E27FC236}">
                <a16:creationId xmlns:a16="http://schemas.microsoft.com/office/drawing/2014/main" id="{28CC6292-44BD-148C-DBB8-1EB855289237}"/>
              </a:ext>
            </a:extLst>
          </p:cNvPr>
          <p:cNvPicPr>
            <a:picLocks noChangeAspect="1"/>
          </p:cNvPicPr>
          <p:nvPr/>
        </p:nvPicPr>
        <p:blipFill>
          <a:blip r:embed="rId3"/>
          <a:stretch>
            <a:fillRect/>
          </a:stretch>
        </p:blipFill>
        <p:spPr>
          <a:xfrm>
            <a:off x="0" y="1311817"/>
            <a:ext cx="12192000" cy="5546183"/>
          </a:xfrm>
          <a:prstGeom prst="rect">
            <a:avLst/>
          </a:prstGeom>
        </p:spPr>
      </p:pic>
    </p:spTree>
    <p:extLst>
      <p:ext uri="{BB962C8B-B14F-4D97-AF65-F5344CB8AC3E}">
        <p14:creationId xmlns:p14="http://schemas.microsoft.com/office/powerpoint/2010/main" val="301135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0013-0369-D933-672D-3CD626AED236}"/>
              </a:ext>
            </a:extLst>
          </p:cNvPr>
          <p:cNvSpPr>
            <a:spLocks noGrp="1"/>
          </p:cNvSpPr>
          <p:nvPr>
            <p:ph type="title"/>
          </p:nvPr>
        </p:nvSpPr>
        <p:spPr/>
        <p:txBody>
          <a:bodyPr/>
          <a:lstStyle/>
          <a:p>
            <a:r>
              <a:rPr lang="en-US">
                <a:latin typeface="Eras Bold ITC" panose="020B0907030504020204" pitchFamily="34" charset="0"/>
              </a:rPr>
              <a:t>Transaction times</a:t>
            </a:r>
          </a:p>
        </p:txBody>
      </p:sp>
      <p:pic>
        <p:nvPicPr>
          <p:cNvPr id="5" name="Content Placeholder 4" descr="A graph of a number of blue bars&#10;&#10;Description automatically generated">
            <a:extLst>
              <a:ext uri="{FF2B5EF4-FFF2-40B4-BE49-F238E27FC236}">
                <a16:creationId xmlns:a16="http://schemas.microsoft.com/office/drawing/2014/main" id="{EBA01ECB-E76E-1312-AB00-9DE7B31B2999}"/>
              </a:ext>
            </a:extLst>
          </p:cNvPr>
          <p:cNvPicPr>
            <a:picLocks noGrp="1" noChangeAspect="1"/>
          </p:cNvPicPr>
          <p:nvPr>
            <p:ph sz="half" idx="1"/>
          </p:nvPr>
        </p:nvPicPr>
        <p:blipFill rotWithShape="1">
          <a:blip r:embed="rId2"/>
          <a:srcRect r="1285" b="636"/>
          <a:stretch/>
        </p:blipFill>
        <p:spPr>
          <a:xfrm>
            <a:off x="952381" y="1943894"/>
            <a:ext cx="4889619" cy="4088606"/>
          </a:xfrm>
        </p:spPr>
      </p:pic>
      <p:sp>
        <p:nvSpPr>
          <p:cNvPr id="4" name="Content Placeholder 3">
            <a:extLst>
              <a:ext uri="{FF2B5EF4-FFF2-40B4-BE49-F238E27FC236}">
                <a16:creationId xmlns:a16="http://schemas.microsoft.com/office/drawing/2014/main" id="{75062037-AADD-93A3-ACA0-ADDF7169C6F8}"/>
              </a:ext>
            </a:extLst>
          </p:cNvPr>
          <p:cNvSpPr>
            <a:spLocks noGrp="1"/>
          </p:cNvSpPr>
          <p:nvPr>
            <p:ph sz="half" idx="2"/>
          </p:nvPr>
        </p:nvSpPr>
        <p:spPr/>
        <p:txBody>
          <a:bodyPr vert="horz" lIns="91440" tIns="45720" rIns="91440" bIns="45720" rtlCol="0" anchor="t">
            <a:normAutofit/>
          </a:bodyPr>
          <a:lstStyle/>
          <a:p>
            <a:r>
              <a:rPr lang="en-US">
                <a:cs typeface="Calibri"/>
              </a:rPr>
              <a:t>Highest volume observed on 7:30, 7:31, and 7:32</a:t>
            </a:r>
          </a:p>
          <a:p>
            <a:pPr lvl="1"/>
            <a:r>
              <a:rPr lang="en-US">
                <a:cs typeface="Calibri"/>
              </a:rPr>
              <a:t>1:30am Calgary time</a:t>
            </a:r>
          </a:p>
          <a:p>
            <a:pPr lvl="1"/>
            <a:r>
              <a:rPr lang="en-US">
                <a:cs typeface="Calibri"/>
              </a:rPr>
              <a:t>The UK stock market opens at 8am</a:t>
            </a:r>
          </a:p>
          <a:p>
            <a:pPr lvl="1"/>
            <a:r>
              <a:rPr lang="en-US">
                <a:cs typeface="Calibri"/>
              </a:rPr>
              <a:t>Chinese stock market closes at 7am</a:t>
            </a:r>
          </a:p>
          <a:p>
            <a:r>
              <a:rPr lang="en-US">
                <a:cs typeface="Calibri"/>
              </a:rPr>
              <a:t>Majority of numbers hover around “X:30” or “X:00” which could be pre-set transfer times</a:t>
            </a:r>
          </a:p>
        </p:txBody>
      </p:sp>
    </p:spTree>
    <p:extLst>
      <p:ext uri="{BB962C8B-B14F-4D97-AF65-F5344CB8AC3E}">
        <p14:creationId xmlns:p14="http://schemas.microsoft.com/office/powerpoint/2010/main" val="517003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0013-0369-D933-672D-3CD626AED236}"/>
              </a:ext>
            </a:extLst>
          </p:cNvPr>
          <p:cNvSpPr>
            <a:spLocks noGrp="1"/>
          </p:cNvSpPr>
          <p:nvPr>
            <p:ph type="title"/>
          </p:nvPr>
        </p:nvSpPr>
        <p:spPr>
          <a:xfrm>
            <a:off x="282939" y="11593"/>
            <a:ext cx="11626121" cy="1073431"/>
          </a:xfrm>
        </p:spPr>
        <p:txBody>
          <a:bodyPr>
            <a:normAutofit/>
          </a:bodyPr>
          <a:lstStyle/>
          <a:p>
            <a:r>
              <a:rPr lang="en-US" sz="3600">
                <a:latin typeface="Eras Bold ITC"/>
              </a:rPr>
              <a:t>Distribution of Transaction Complexities</a:t>
            </a:r>
          </a:p>
        </p:txBody>
      </p:sp>
      <p:pic>
        <p:nvPicPr>
          <p:cNvPr id="10" name="Picture 9">
            <a:extLst>
              <a:ext uri="{FF2B5EF4-FFF2-40B4-BE49-F238E27FC236}">
                <a16:creationId xmlns:a16="http://schemas.microsoft.com/office/drawing/2014/main" id="{C686DD93-DD0E-6354-51A3-9EEE7867451B}"/>
              </a:ext>
            </a:extLst>
          </p:cNvPr>
          <p:cNvPicPr>
            <a:picLocks noChangeAspect="1"/>
          </p:cNvPicPr>
          <p:nvPr/>
        </p:nvPicPr>
        <p:blipFill>
          <a:blip r:embed="rId3"/>
          <a:stretch>
            <a:fillRect/>
          </a:stretch>
        </p:blipFill>
        <p:spPr>
          <a:xfrm>
            <a:off x="0" y="762000"/>
            <a:ext cx="12192000" cy="6096000"/>
          </a:xfrm>
          <a:prstGeom prst="rect">
            <a:avLst/>
          </a:prstGeom>
        </p:spPr>
      </p:pic>
    </p:spTree>
    <p:extLst>
      <p:ext uri="{BB962C8B-B14F-4D97-AF65-F5344CB8AC3E}">
        <p14:creationId xmlns:p14="http://schemas.microsoft.com/office/powerpoint/2010/main" val="414359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0013-0369-D933-672D-3CD626AED236}"/>
              </a:ext>
            </a:extLst>
          </p:cNvPr>
          <p:cNvSpPr>
            <a:spLocks noGrp="1"/>
          </p:cNvSpPr>
          <p:nvPr>
            <p:ph type="title"/>
          </p:nvPr>
        </p:nvSpPr>
        <p:spPr>
          <a:xfrm>
            <a:off x="282939" y="-16422"/>
            <a:ext cx="11626121" cy="1213504"/>
          </a:xfrm>
        </p:spPr>
        <p:txBody>
          <a:bodyPr>
            <a:normAutofit/>
          </a:bodyPr>
          <a:lstStyle/>
          <a:p>
            <a:r>
              <a:rPr lang="en-US" sz="3600">
                <a:latin typeface="Eras Bold ITC"/>
              </a:rPr>
              <a:t>Distribution of Transaction Complexities</a:t>
            </a:r>
          </a:p>
        </p:txBody>
      </p:sp>
      <p:pic>
        <p:nvPicPr>
          <p:cNvPr id="4" name="Picture 3">
            <a:extLst>
              <a:ext uri="{FF2B5EF4-FFF2-40B4-BE49-F238E27FC236}">
                <a16:creationId xmlns:a16="http://schemas.microsoft.com/office/drawing/2014/main" id="{C999C5B8-BF81-804E-B04C-967C728527F3}"/>
              </a:ext>
            </a:extLst>
          </p:cNvPr>
          <p:cNvPicPr>
            <a:picLocks noChangeAspect="1"/>
          </p:cNvPicPr>
          <p:nvPr/>
        </p:nvPicPr>
        <p:blipFill>
          <a:blip r:embed="rId3"/>
          <a:stretch>
            <a:fillRect/>
          </a:stretch>
        </p:blipFill>
        <p:spPr>
          <a:xfrm>
            <a:off x="-866" y="979315"/>
            <a:ext cx="12199335" cy="5879840"/>
          </a:xfrm>
          <a:prstGeom prst="rect">
            <a:avLst/>
          </a:prstGeom>
        </p:spPr>
      </p:pic>
      <p:sp>
        <p:nvSpPr>
          <p:cNvPr id="6" name="Oval 5">
            <a:extLst>
              <a:ext uri="{FF2B5EF4-FFF2-40B4-BE49-F238E27FC236}">
                <a16:creationId xmlns:a16="http://schemas.microsoft.com/office/drawing/2014/main" id="{5966874A-4761-645F-324C-B75867E94B15}"/>
              </a:ext>
            </a:extLst>
          </p:cNvPr>
          <p:cNvSpPr/>
          <p:nvPr/>
        </p:nvSpPr>
        <p:spPr>
          <a:xfrm>
            <a:off x="3650105" y="3605134"/>
            <a:ext cx="3155429" cy="3672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9741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0013-0369-D933-672D-3CD626AED236}"/>
              </a:ext>
            </a:extLst>
          </p:cNvPr>
          <p:cNvSpPr>
            <a:spLocks noGrp="1"/>
          </p:cNvSpPr>
          <p:nvPr>
            <p:ph type="title"/>
          </p:nvPr>
        </p:nvSpPr>
        <p:spPr>
          <a:xfrm>
            <a:off x="282939" y="-240539"/>
            <a:ext cx="11626121" cy="1325563"/>
          </a:xfrm>
        </p:spPr>
        <p:txBody>
          <a:bodyPr/>
          <a:lstStyle/>
          <a:p>
            <a:r>
              <a:rPr lang="en-US">
                <a:latin typeface="Eras Bold ITC" panose="020B0907030504020204" pitchFamily="34" charset="0"/>
              </a:rPr>
              <a:t>Largest Transactions</a:t>
            </a:r>
          </a:p>
        </p:txBody>
      </p:sp>
      <p:pic>
        <p:nvPicPr>
          <p:cNvPr id="5" name="Picture 4">
            <a:extLst>
              <a:ext uri="{FF2B5EF4-FFF2-40B4-BE49-F238E27FC236}">
                <a16:creationId xmlns:a16="http://schemas.microsoft.com/office/drawing/2014/main" id="{C6178A54-9F5C-2285-820A-66BDF1EE9DEC}"/>
              </a:ext>
            </a:extLst>
          </p:cNvPr>
          <p:cNvPicPr>
            <a:picLocks noChangeAspect="1"/>
          </p:cNvPicPr>
          <p:nvPr/>
        </p:nvPicPr>
        <p:blipFill>
          <a:blip r:embed="rId3"/>
          <a:stretch>
            <a:fillRect/>
          </a:stretch>
        </p:blipFill>
        <p:spPr>
          <a:xfrm>
            <a:off x="0" y="762000"/>
            <a:ext cx="12192000" cy="6096000"/>
          </a:xfrm>
          <a:prstGeom prst="rect">
            <a:avLst/>
          </a:prstGeom>
        </p:spPr>
      </p:pic>
      <p:grpSp>
        <p:nvGrpSpPr>
          <p:cNvPr id="10" name="Group 9">
            <a:extLst>
              <a:ext uri="{FF2B5EF4-FFF2-40B4-BE49-F238E27FC236}">
                <a16:creationId xmlns:a16="http://schemas.microsoft.com/office/drawing/2014/main" id="{26CA5E23-5F43-0CC7-E596-54CBAF96D0AF}"/>
              </a:ext>
            </a:extLst>
          </p:cNvPr>
          <p:cNvGrpSpPr/>
          <p:nvPr/>
        </p:nvGrpSpPr>
        <p:grpSpPr>
          <a:xfrm>
            <a:off x="391164" y="0"/>
            <a:ext cx="11409672" cy="6858000"/>
            <a:chOff x="391164" y="0"/>
            <a:chExt cx="11409672" cy="6858000"/>
          </a:xfrm>
        </p:grpSpPr>
        <p:pic>
          <p:nvPicPr>
            <p:cNvPr id="8" name="Picture 7">
              <a:extLst>
                <a:ext uri="{FF2B5EF4-FFF2-40B4-BE49-F238E27FC236}">
                  <a16:creationId xmlns:a16="http://schemas.microsoft.com/office/drawing/2014/main" id="{252B00C0-A751-550C-12FD-EE49F0DC9A90}"/>
                </a:ext>
              </a:extLst>
            </p:cNvPr>
            <p:cNvPicPr>
              <a:picLocks noChangeAspect="1"/>
            </p:cNvPicPr>
            <p:nvPr/>
          </p:nvPicPr>
          <p:blipFill>
            <a:blip r:embed="rId4"/>
            <a:stretch>
              <a:fillRect/>
            </a:stretch>
          </p:blipFill>
          <p:spPr>
            <a:xfrm>
              <a:off x="391164" y="0"/>
              <a:ext cx="11409672" cy="6858000"/>
            </a:xfrm>
            <a:prstGeom prst="rect">
              <a:avLst/>
            </a:prstGeom>
          </p:spPr>
        </p:pic>
        <p:sp>
          <p:nvSpPr>
            <p:cNvPr id="9" name="Oval 8">
              <a:extLst>
                <a:ext uri="{FF2B5EF4-FFF2-40B4-BE49-F238E27FC236}">
                  <a16:creationId xmlns:a16="http://schemas.microsoft.com/office/drawing/2014/main" id="{FEE75781-D3EC-A44C-7A6C-5153AD772D8F}"/>
                </a:ext>
              </a:extLst>
            </p:cNvPr>
            <p:cNvSpPr/>
            <p:nvPr/>
          </p:nvSpPr>
          <p:spPr>
            <a:xfrm>
              <a:off x="5996066" y="5728741"/>
              <a:ext cx="3979888" cy="3672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BE003D00-2E62-D10A-3E68-A4F151025ADD}"/>
              </a:ext>
            </a:extLst>
          </p:cNvPr>
          <p:cNvGrpSpPr/>
          <p:nvPr/>
        </p:nvGrpSpPr>
        <p:grpSpPr>
          <a:xfrm>
            <a:off x="322598" y="0"/>
            <a:ext cx="11546804" cy="6858000"/>
            <a:chOff x="322598" y="0"/>
            <a:chExt cx="11546804" cy="6858000"/>
          </a:xfrm>
        </p:grpSpPr>
        <p:pic>
          <p:nvPicPr>
            <p:cNvPr id="12" name="Picture 11">
              <a:extLst>
                <a:ext uri="{FF2B5EF4-FFF2-40B4-BE49-F238E27FC236}">
                  <a16:creationId xmlns:a16="http://schemas.microsoft.com/office/drawing/2014/main" id="{B277C916-8C26-1466-CF76-1C7E7735AAB2}"/>
                </a:ext>
              </a:extLst>
            </p:cNvPr>
            <p:cNvPicPr>
              <a:picLocks noChangeAspect="1"/>
            </p:cNvPicPr>
            <p:nvPr/>
          </p:nvPicPr>
          <p:blipFill>
            <a:blip r:embed="rId5"/>
            <a:stretch>
              <a:fillRect/>
            </a:stretch>
          </p:blipFill>
          <p:spPr>
            <a:xfrm>
              <a:off x="322598" y="0"/>
              <a:ext cx="11546804" cy="6858000"/>
            </a:xfrm>
            <a:prstGeom prst="rect">
              <a:avLst/>
            </a:prstGeom>
          </p:spPr>
        </p:pic>
        <p:sp>
          <p:nvSpPr>
            <p:cNvPr id="13" name="Oval 12">
              <a:extLst>
                <a:ext uri="{FF2B5EF4-FFF2-40B4-BE49-F238E27FC236}">
                  <a16:creationId xmlns:a16="http://schemas.microsoft.com/office/drawing/2014/main" id="{3A8C4FFC-3096-75C5-1295-32412BD5D8C7}"/>
                </a:ext>
              </a:extLst>
            </p:cNvPr>
            <p:cNvSpPr/>
            <p:nvPr/>
          </p:nvSpPr>
          <p:spPr>
            <a:xfrm>
              <a:off x="391164" y="3245370"/>
              <a:ext cx="1971207" cy="3672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00251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178419-6F27-8A54-FFDB-C57AC94B437D}"/>
              </a:ext>
            </a:extLst>
          </p:cNvPr>
          <p:cNvPicPr>
            <a:picLocks noChangeAspect="1"/>
          </p:cNvPicPr>
          <p:nvPr/>
        </p:nvPicPr>
        <p:blipFill>
          <a:blip r:embed="rId3"/>
          <a:stretch>
            <a:fillRect/>
          </a:stretch>
        </p:blipFill>
        <p:spPr>
          <a:xfrm>
            <a:off x="429269" y="0"/>
            <a:ext cx="11333459" cy="6858000"/>
          </a:xfrm>
          <a:prstGeom prst="rect">
            <a:avLst/>
          </a:prstGeom>
        </p:spPr>
      </p:pic>
      <p:sp>
        <p:nvSpPr>
          <p:cNvPr id="11" name="Oval 10">
            <a:extLst>
              <a:ext uri="{FF2B5EF4-FFF2-40B4-BE49-F238E27FC236}">
                <a16:creationId xmlns:a16="http://schemas.microsoft.com/office/drawing/2014/main" id="{87ACE212-44E1-9D7C-7F17-0CB062E1277C}"/>
              </a:ext>
            </a:extLst>
          </p:cNvPr>
          <p:cNvSpPr/>
          <p:nvPr/>
        </p:nvSpPr>
        <p:spPr>
          <a:xfrm>
            <a:off x="5913620" y="5651292"/>
            <a:ext cx="3155429" cy="3672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15">
            <a:extLst>
              <a:ext uri="{FF2B5EF4-FFF2-40B4-BE49-F238E27FC236}">
                <a16:creationId xmlns:a16="http://schemas.microsoft.com/office/drawing/2014/main" id="{7A6B7DC0-7003-3C98-6A06-5D456B0A821B}"/>
              </a:ext>
            </a:extLst>
          </p:cNvPr>
          <p:cNvPicPr>
            <a:picLocks noChangeAspect="1"/>
          </p:cNvPicPr>
          <p:nvPr/>
        </p:nvPicPr>
        <p:blipFill>
          <a:blip r:embed="rId4"/>
          <a:stretch>
            <a:fillRect/>
          </a:stretch>
        </p:blipFill>
        <p:spPr>
          <a:xfrm>
            <a:off x="-2" y="295250"/>
            <a:ext cx="12192000" cy="6446793"/>
          </a:xfrm>
          <a:prstGeom prst="rect">
            <a:avLst/>
          </a:prstGeom>
        </p:spPr>
      </p:pic>
    </p:spTree>
    <p:extLst>
      <p:ext uri="{BB962C8B-B14F-4D97-AF65-F5344CB8AC3E}">
        <p14:creationId xmlns:p14="http://schemas.microsoft.com/office/powerpoint/2010/main" val="11098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7ACE212-44E1-9D7C-7F17-0CB062E1277C}"/>
              </a:ext>
            </a:extLst>
          </p:cNvPr>
          <p:cNvSpPr/>
          <p:nvPr/>
        </p:nvSpPr>
        <p:spPr>
          <a:xfrm>
            <a:off x="5913620" y="5651292"/>
            <a:ext cx="3155429" cy="3672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A69EDD83-E6FA-32C3-B663-CD86ABC80E0F}"/>
              </a:ext>
            </a:extLst>
          </p:cNvPr>
          <p:cNvPicPr>
            <a:picLocks noChangeAspect="1"/>
          </p:cNvPicPr>
          <p:nvPr/>
        </p:nvPicPr>
        <p:blipFill>
          <a:blip r:embed="rId3"/>
          <a:stretch>
            <a:fillRect/>
          </a:stretch>
        </p:blipFill>
        <p:spPr>
          <a:xfrm>
            <a:off x="1094486" y="135961"/>
            <a:ext cx="10003028" cy="6586078"/>
          </a:xfrm>
          <a:prstGeom prst="rect">
            <a:avLst/>
          </a:prstGeom>
        </p:spPr>
      </p:pic>
      <p:sp>
        <p:nvSpPr>
          <p:cNvPr id="2" name="Oval 1">
            <a:extLst>
              <a:ext uri="{FF2B5EF4-FFF2-40B4-BE49-F238E27FC236}">
                <a16:creationId xmlns:a16="http://schemas.microsoft.com/office/drawing/2014/main" id="{8CCD160D-E038-EEB6-E7F5-234D9F72284A}"/>
              </a:ext>
            </a:extLst>
          </p:cNvPr>
          <p:cNvSpPr/>
          <p:nvPr/>
        </p:nvSpPr>
        <p:spPr>
          <a:xfrm>
            <a:off x="1394086" y="3934918"/>
            <a:ext cx="374754" cy="3672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Arrow Connector 4">
            <a:extLst>
              <a:ext uri="{FF2B5EF4-FFF2-40B4-BE49-F238E27FC236}">
                <a16:creationId xmlns:a16="http://schemas.microsoft.com/office/drawing/2014/main" id="{71714677-7DC5-6C6B-BB53-BA45DF3A3A59}"/>
              </a:ext>
            </a:extLst>
          </p:cNvPr>
          <p:cNvCxnSpPr/>
          <p:nvPr/>
        </p:nvCxnSpPr>
        <p:spPr>
          <a:xfrm>
            <a:off x="794479" y="2863121"/>
            <a:ext cx="599607" cy="96686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3746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descr="A purple and white background&#10;&#10;Description automatically generated">
            <a:extLst>
              <a:ext uri="{FF2B5EF4-FFF2-40B4-BE49-F238E27FC236}">
                <a16:creationId xmlns:a16="http://schemas.microsoft.com/office/drawing/2014/main" id="{577F2BB2-BF64-EDAA-9A91-B3AF72BD608A}"/>
              </a:ext>
            </a:extLst>
          </p:cNvPr>
          <p:cNvPicPr>
            <a:picLocks noChangeAspect="1"/>
          </p:cNvPicPr>
          <p:nvPr/>
        </p:nvPicPr>
        <p:blipFill>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p:cNvSpPr>
            <a:spLocks noGrp="1"/>
          </p:cNvSpPr>
          <p:nvPr>
            <p:ph type="ctrTitle"/>
          </p:nvPr>
        </p:nvSpPr>
        <p:spPr>
          <a:xfrm>
            <a:off x="1568824" y="1265694"/>
            <a:ext cx="9144000" cy="2387600"/>
          </a:xfrm>
        </p:spPr>
        <p:txBody>
          <a:bodyPr>
            <a:normAutofit/>
          </a:bodyPr>
          <a:lstStyle/>
          <a:p>
            <a:r>
              <a:rPr lang="en-US" sz="7200">
                <a:solidFill>
                  <a:srgbClr val="FFFFFF"/>
                </a:solidFill>
                <a:latin typeface="Eras Bold ITC"/>
                <a:cs typeface="Calibri Light"/>
              </a:rPr>
              <a:t>THANK YOU!</a:t>
            </a:r>
            <a:endParaRPr lang="en-US" sz="7200">
              <a:solidFill>
                <a:srgbClr val="FFFFFF"/>
              </a:solidFill>
              <a:latin typeface="Eras Bold ITC" panose="020B0907030504020204" pitchFamily="34" charset="0"/>
            </a:endParaRPr>
          </a:p>
        </p:txBody>
      </p:sp>
      <p:sp>
        <p:nvSpPr>
          <p:cNvPr id="3" name="Subtitle 2"/>
          <p:cNvSpPr>
            <a:spLocks noGrp="1"/>
          </p:cNvSpPr>
          <p:nvPr>
            <p:ph type="subTitle" idx="1"/>
          </p:nvPr>
        </p:nvSpPr>
        <p:spPr>
          <a:xfrm>
            <a:off x="1703294" y="3766161"/>
            <a:ext cx="8404412" cy="1109444"/>
          </a:xfrm>
        </p:spPr>
        <p:txBody>
          <a:bodyPr vert="horz" lIns="91440" tIns="45720" rIns="91440" bIns="45720" rtlCol="0" anchor="t">
            <a:normAutofit/>
          </a:bodyPr>
          <a:lstStyle/>
          <a:p>
            <a:r>
              <a:rPr lang="en-US" sz="3600">
                <a:solidFill>
                  <a:srgbClr val="FFFFFF"/>
                </a:solidFill>
                <a:latin typeface="Eras Bold ITC"/>
                <a:cs typeface="Calibri"/>
              </a:rPr>
              <a:t>Questions?</a:t>
            </a:r>
            <a:endParaRPr lang="en-US" sz="3600">
              <a:solidFill>
                <a:srgbClr val="FFFFFF"/>
              </a:solidFill>
              <a:latin typeface="Eras Bold ITC" panose="020B0907030504020204" pitchFamily="34" charset="0"/>
              <a:cs typeface="Calibri"/>
            </a:endParaRPr>
          </a:p>
        </p:txBody>
      </p:sp>
    </p:spTree>
    <p:extLst>
      <p:ext uri="{BB962C8B-B14F-4D97-AF65-F5344CB8AC3E}">
        <p14:creationId xmlns:p14="http://schemas.microsoft.com/office/powerpoint/2010/main" val="3311266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p:txBody>
          <a:bodyPr/>
          <a:lstStyle/>
          <a:p>
            <a:r>
              <a:rPr lang="en-US" dirty="0">
                <a:latin typeface="Eras Bold ITC" panose="020B0907030504020204" pitchFamily="34" charset="0"/>
                <a:cs typeface="Calibri Light"/>
              </a:rPr>
              <a:t>The Uniswap Protocol token: UNI</a:t>
            </a:r>
            <a:endParaRPr lang="en-US" dirty="0">
              <a:latin typeface="Eras Bold ITC" panose="020B0907030504020204" pitchFamily="34" charset="0"/>
            </a:endParaRPr>
          </a:p>
        </p:txBody>
      </p:sp>
      <p:sp>
        <p:nvSpPr>
          <p:cNvPr id="3" name="Content Placeholder 2">
            <a:extLst>
              <a:ext uri="{FF2B5EF4-FFF2-40B4-BE49-F238E27FC236}">
                <a16:creationId xmlns:a16="http://schemas.microsoft.com/office/drawing/2014/main" id="{57C29F7E-B434-D89E-323B-F152DDD027C8}"/>
              </a:ext>
            </a:extLst>
          </p:cNvPr>
          <p:cNvSpPr>
            <a:spLocks noGrp="1"/>
          </p:cNvSpPr>
          <p:nvPr>
            <p:ph sz="half" idx="1"/>
          </p:nvPr>
        </p:nvSpPr>
        <p:spPr/>
        <p:txBody>
          <a:bodyPr/>
          <a:lstStyle/>
          <a:p>
            <a:r>
              <a:rPr lang="en-US"/>
              <a:t>Went live Sept. 15, 2020 by airdrop to its current users</a:t>
            </a:r>
          </a:p>
          <a:p>
            <a:r>
              <a:rPr lang="en-US"/>
              <a:t>Community-led Governance token</a:t>
            </a:r>
          </a:p>
          <a:p>
            <a:r>
              <a:rPr lang="en-US"/>
              <a:t>If a user holds &gt;1% they can submit development proposals that everyone can vote on</a:t>
            </a:r>
          </a:p>
          <a:p>
            <a:r>
              <a:rPr lang="en-US"/>
              <a:t>Contact address:  0x1f9840a85d5aF5bf1D1762F925BDADdC4201F984</a:t>
            </a:r>
          </a:p>
          <a:p>
            <a:endParaRPr lang="en-US"/>
          </a:p>
        </p:txBody>
      </p:sp>
      <p:pic>
        <p:nvPicPr>
          <p:cNvPr id="1026" name="Picture 2" descr="Genesis">
            <a:extLst>
              <a:ext uri="{FF2B5EF4-FFF2-40B4-BE49-F238E27FC236}">
                <a16:creationId xmlns:a16="http://schemas.microsoft.com/office/drawing/2014/main" id="{E2108604-847F-E25B-AC15-BF2A72CB61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2215356"/>
            <a:ext cx="5519043"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4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a:xfrm>
            <a:off x="-9993" y="-277318"/>
            <a:ext cx="12192000" cy="1325563"/>
          </a:xfrm>
        </p:spPr>
        <p:txBody>
          <a:bodyPr/>
          <a:lstStyle/>
          <a:p>
            <a:r>
              <a:rPr lang="en-US">
                <a:latin typeface="Eras Bold ITC" panose="020B0907030504020204" pitchFamily="34" charset="0"/>
                <a:cs typeface="Calibri Light"/>
              </a:rPr>
              <a:t>General Stats – Gas Spent / Transaction</a:t>
            </a:r>
            <a:endParaRPr lang="en-US">
              <a:latin typeface="Eras Bold ITC" panose="020B0907030504020204" pitchFamily="34" charset="0"/>
            </a:endParaRPr>
          </a:p>
        </p:txBody>
      </p:sp>
      <p:pic>
        <p:nvPicPr>
          <p:cNvPr id="4" name="Picture 3">
            <a:extLst>
              <a:ext uri="{FF2B5EF4-FFF2-40B4-BE49-F238E27FC236}">
                <a16:creationId xmlns:a16="http://schemas.microsoft.com/office/drawing/2014/main" id="{26830087-34D6-11A9-BECD-364B3EE55EC2}"/>
              </a:ext>
            </a:extLst>
          </p:cNvPr>
          <p:cNvPicPr>
            <a:picLocks noChangeAspect="1"/>
          </p:cNvPicPr>
          <p:nvPr/>
        </p:nvPicPr>
        <p:blipFill>
          <a:blip r:embed="rId3"/>
          <a:stretch>
            <a:fillRect/>
          </a:stretch>
        </p:blipFill>
        <p:spPr>
          <a:xfrm>
            <a:off x="0" y="762000"/>
            <a:ext cx="12192000" cy="6096000"/>
          </a:xfrm>
          <a:prstGeom prst="rect">
            <a:avLst/>
          </a:prstGeom>
        </p:spPr>
      </p:pic>
    </p:spTree>
    <p:extLst>
      <p:ext uri="{BB962C8B-B14F-4D97-AF65-F5344CB8AC3E}">
        <p14:creationId xmlns:p14="http://schemas.microsoft.com/office/powerpoint/2010/main" val="1097290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a:xfrm>
            <a:off x="-9993" y="-277318"/>
            <a:ext cx="12429344" cy="1325563"/>
          </a:xfrm>
        </p:spPr>
        <p:txBody>
          <a:bodyPr/>
          <a:lstStyle/>
          <a:p>
            <a:r>
              <a:rPr lang="en-US">
                <a:latin typeface="Eras Bold ITC" panose="020B0907030504020204" pitchFamily="34" charset="0"/>
                <a:cs typeface="Calibri Light"/>
              </a:rPr>
              <a:t>General Stats – Unique Senders/Recipients</a:t>
            </a:r>
            <a:endParaRPr lang="en-US">
              <a:latin typeface="Eras Bold ITC" panose="020B0907030504020204" pitchFamily="34" charset="0"/>
            </a:endParaRPr>
          </a:p>
        </p:txBody>
      </p:sp>
      <p:pic>
        <p:nvPicPr>
          <p:cNvPr id="5" name="Picture 4">
            <a:extLst>
              <a:ext uri="{FF2B5EF4-FFF2-40B4-BE49-F238E27FC236}">
                <a16:creationId xmlns:a16="http://schemas.microsoft.com/office/drawing/2014/main" id="{D8DBC728-F6F9-FE5E-F317-A19FD3FD9FA6}"/>
              </a:ext>
            </a:extLst>
          </p:cNvPr>
          <p:cNvPicPr>
            <a:picLocks noChangeAspect="1"/>
          </p:cNvPicPr>
          <p:nvPr/>
        </p:nvPicPr>
        <p:blipFill>
          <a:blip r:embed="rId3"/>
          <a:stretch>
            <a:fillRect/>
          </a:stretch>
        </p:blipFill>
        <p:spPr>
          <a:xfrm>
            <a:off x="1063677" y="819212"/>
            <a:ext cx="10064646" cy="6038788"/>
          </a:xfrm>
          <a:prstGeom prst="rect">
            <a:avLst/>
          </a:prstGeom>
        </p:spPr>
      </p:pic>
    </p:spTree>
    <p:extLst>
      <p:ext uri="{BB962C8B-B14F-4D97-AF65-F5344CB8AC3E}">
        <p14:creationId xmlns:p14="http://schemas.microsoft.com/office/powerpoint/2010/main" val="147282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ED3B-F308-DB3F-4474-6647C3506BAA}"/>
              </a:ext>
            </a:extLst>
          </p:cNvPr>
          <p:cNvSpPr>
            <a:spLocks noGrp="1"/>
          </p:cNvSpPr>
          <p:nvPr>
            <p:ph type="title"/>
          </p:nvPr>
        </p:nvSpPr>
        <p:spPr/>
        <p:txBody>
          <a:bodyPr/>
          <a:lstStyle/>
          <a:p>
            <a:r>
              <a:rPr lang="en-US">
                <a:latin typeface="Eras Bold ITC"/>
              </a:rPr>
              <a:t>Volume by Day of Week</a:t>
            </a:r>
          </a:p>
        </p:txBody>
      </p:sp>
      <p:pic>
        <p:nvPicPr>
          <p:cNvPr id="5" name="Content Placeholder 4" descr="A graph with a line&#10;&#10;Description automatically generated">
            <a:extLst>
              <a:ext uri="{FF2B5EF4-FFF2-40B4-BE49-F238E27FC236}">
                <a16:creationId xmlns:a16="http://schemas.microsoft.com/office/drawing/2014/main" id="{2E186C2A-A7D6-81D7-2505-1DADDC9333EE}"/>
              </a:ext>
            </a:extLst>
          </p:cNvPr>
          <p:cNvPicPr>
            <a:picLocks noGrp="1" noChangeAspect="1"/>
          </p:cNvPicPr>
          <p:nvPr>
            <p:ph sz="half" idx="1"/>
          </p:nvPr>
        </p:nvPicPr>
        <p:blipFill>
          <a:blip r:embed="rId2"/>
          <a:stretch>
            <a:fillRect/>
          </a:stretch>
        </p:blipFill>
        <p:spPr>
          <a:xfrm>
            <a:off x="838200" y="2052205"/>
            <a:ext cx="5344668" cy="4634105"/>
          </a:xfrm>
        </p:spPr>
      </p:pic>
      <p:sp>
        <p:nvSpPr>
          <p:cNvPr id="4" name="Content Placeholder 3">
            <a:extLst>
              <a:ext uri="{FF2B5EF4-FFF2-40B4-BE49-F238E27FC236}">
                <a16:creationId xmlns:a16="http://schemas.microsoft.com/office/drawing/2014/main" id="{E02227D8-49FE-E343-7A0C-9DF69BFD96DF}"/>
              </a:ext>
            </a:extLst>
          </p:cNvPr>
          <p:cNvSpPr>
            <a:spLocks noGrp="1"/>
          </p:cNvSpPr>
          <p:nvPr>
            <p:ph sz="half" idx="2"/>
          </p:nvPr>
        </p:nvSpPr>
        <p:spPr>
          <a:xfrm>
            <a:off x="6704462" y="2315472"/>
            <a:ext cx="5181600" cy="740154"/>
          </a:xfrm>
        </p:spPr>
        <p:txBody>
          <a:bodyPr vert="horz" lIns="91440" tIns="45720" rIns="91440" bIns="45720" rtlCol="0" anchor="t">
            <a:normAutofit/>
          </a:bodyPr>
          <a:lstStyle/>
          <a:p>
            <a:r>
              <a:rPr lang="en-US">
                <a:cs typeface="Calibri"/>
              </a:rPr>
              <a:t>UNI launched on a Thursday</a:t>
            </a:r>
          </a:p>
        </p:txBody>
      </p:sp>
    </p:spTree>
    <p:extLst>
      <p:ext uri="{BB962C8B-B14F-4D97-AF65-F5344CB8AC3E}">
        <p14:creationId xmlns:p14="http://schemas.microsoft.com/office/powerpoint/2010/main" val="832992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a:xfrm>
            <a:off x="-9993" y="0"/>
            <a:ext cx="12429344" cy="1325563"/>
          </a:xfrm>
        </p:spPr>
        <p:txBody>
          <a:bodyPr/>
          <a:lstStyle/>
          <a:p>
            <a:r>
              <a:rPr lang="en-US">
                <a:latin typeface="Eras Bold ITC" panose="020B0907030504020204" pitchFamily="34" charset="0"/>
                <a:cs typeface="Calibri Light"/>
              </a:rPr>
              <a:t>General Stats – Day of Month Transactions</a:t>
            </a:r>
            <a:endParaRPr lang="en-US">
              <a:latin typeface="Eras Bold ITC" panose="020B0907030504020204" pitchFamily="34" charset="0"/>
            </a:endParaRPr>
          </a:p>
        </p:txBody>
      </p:sp>
      <p:pic>
        <p:nvPicPr>
          <p:cNvPr id="4" name="Picture 3">
            <a:extLst>
              <a:ext uri="{FF2B5EF4-FFF2-40B4-BE49-F238E27FC236}">
                <a16:creationId xmlns:a16="http://schemas.microsoft.com/office/drawing/2014/main" id="{1FD75C7C-7657-17B0-3C00-AAB2488512F4}"/>
              </a:ext>
            </a:extLst>
          </p:cNvPr>
          <p:cNvPicPr>
            <a:picLocks noChangeAspect="1"/>
          </p:cNvPicPr>
          <p:nvPr/>
        </p:nvPicPr>
        <p:blipFill>
          <a:blip r:embed="rId3"/>
          <a:stretch>
            <a:fillRect/>
          </a:stretch>
        </p:blipFill>
        <p:spPr>
          <a:xfrm>
            <a:off x="-9994" y="1163737"/>
            <a:ext cx="12201993" cy="5694263"/>
          </a:xfrm>
          <a:prstGeom prst="rect">
            <a:avLst/>
          </a:prstGeom>
        </p:spPr>
      </p:pic>
    </p:spTree>
    <p:extLst>
      <p:ext uri="{BB962C8B-B14F-4D97-AF65-F5344CB8AC3E}">
        <p14:creationId xmlns:p14="http://schemas.microsoft.com/office/powerpoint/2010/main" val="2552096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EA99-A023-BB2D-CFD3-FBCD98F651E0}"/>
              </a:ext>
            </a:extLst>
          </p:cNvPr>
          <p:cNvSpPr>
            <a:spLocks noGrp="1"/>
          </p:cNvSpPr>
          <p:nvPr>
            <p:ph type="title"/>
          </p:nvPr>
        </p:nvSpPr>
        <p:spPr>
          <a:xfrm>
            <a:off x="-9993" y="0"/>
            <a:ext cx="12429344" cy="1325563"/>
          </a:xfrm>
        </p:spPr>
        <p:txBody>
          <a:bodyPr/>
          <a:lstStyle/>
          <a:p>
            <a:r>
              <a:rPr lang="en-US">
                <a:latin typeface="Eras Bold ITC" panose="020B0907030504020204" pitchFamily="34" charset="0"/>
                <a:cs typeface="Calibri Light"/>
              </a:rPr>
              <a:t>General Stats – Monthly Transactions</a:t>
            </a:r>
            <a:endParaRPr lang="en-US">
              <a:latin typeface="Eras Bold ITC" panose="020B0907030504020204" pitchFamily="34" charset="0"/>
            </a:endParaRPr>
          </a:p>
        </p:txBody>
      </p:sp>
      <p:pic>
        <p:nvPicPr>
          <p:cNvPr id="5" name="Picture 4">
            <a:extLst>
              <a:ext uri="{FF2B5EF4-FFF2-40B4-BE49-F238E27FC236}">
                <a16:creationId xmlns:a16="http://schemas.microsoft.com/office/drawing/2014/main" id="{01A5EB8C-4248-4D57-66DD-C5BBBCB188A8}"/>
              </a:ext>
            </a:extLst>
          </p:cNvPr>
          <p:cNvPicPr>
            <a:picLocks noChangeAspect="1"/>
          </p:cNvPicPr>
          <p:nvPr/>
        </p:nvPicPr>
        <p:blipFill>
          <a:blip r:embed="rId3"/>
          <a:stretch>
            <a:fillRect/>
          </a:stretch>
        </p:blipFill>
        <p:spPr>
          <a:xfrm>
            <a:off x="0" y="1168400"/>
            <a:ext cx="12192000" cy="5689600"/>
          </a:xfrm>
          <a:prstGeom prst="rect">
            <a:avLst/>
          </a:prstGeom>
        </p:spPr>
      </p:pic>
    </p:spTree>
    <p:extLst>
      <p:ext uri="{BB962C8B-B14F-4D97-AF65-F5344CB8AC3E}">
        <p14:creationId xmlns:p14="http://schemas.microsoft.com/office/powerpoint/2010/main" val="34967351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3418</Words>
  <Application>Microsoft Office PowerPoint</Application>
  <PresentationFormat>Widescreen</PresentationFormat>
  <Paragraphs>218</Paragraphs>
  <Slides>36</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Eras Bold ITC</vt:lpstr>
      <vt:lpstr>Helvetica Neue</vt:lpstr>
      <vt:lpstr>office theme</vt:lpstr>
      <vt:lpstr>Token Project</vt:lpstr>
      <vt:lpstr>What is Uniswap?</vt:lpstr>
      <vt:lpstr>Uniswap - Today</vt:lpstr>
      <vt:lpstr>The Uniswap Protocol token: UNI</vt:lpstr>
      <vt:lpstr>General Stats – Gas Spent / Transaction</vt:lpstr>
      <vt:lpstr>General Stats – Unique Senders/Recipients</vt:lpstr>
      <vt:lpstr>Volume by Day of Week</vt:lpstr>
      <vt:lpstr>General Stats – Day of Month Transactions</vt:lpstr>
      <vt:lpstr>General Stats – Monthly Transactions</vt:lpstr>
      <vt:lpstr>General Stats – Yearly Transactions</vt:lpstr>
      <vt:lpstr>Gas Price Over Time</vt:lpstr>
      <vt:lpstr>Temporal Analysis – Gas Over Time</vt:lpstr>
      <vt:lpstr>Temporal Analysis – Gas Spent Over Time</vt:lpstr>
      <vt:lpstr>Top Interactions </vt:lpstr>
      <vt:lpstr>Top Recipients </vt:lpstr>
      <vt:lpstr>Top Senders </vt:lpstr>
      <vt:lpstr>Transaction Frequency</vt:lpstr>
      <vt:lpstr>UNI Launch</vt:lpstr>
      <vt:lpstr>UNI Governance</vt:lpstr>
      <vt:lpstr>UNI Community</vt:lpstr>
      <vt:lpstr>January 2021</vt:lpstr>
      <vt:lpstr>February 2021</vt:lpstr>
      <vt:lpstr>Spike in May </vt:lpstr>
      <vt:lpstr>Little Spike In July 2022</vt:lpstr>
      <vt:lpstr>Phishing Scam</vt:lpstr>
      <vt:lpstr>November 2022</vt:lpstr>
      <vt:lpstr>Tx Hashes with Highest Frequency</vt:lpstr>
      <vt:lpstr>Cream Finance Attack</vt:lpstr>
      <vt:lpstr>MEV Bots</vt:lpstr>
      <vt:lpstr>Transaction times</vt:lpstr>
      <vt:lpstr>Distribution of Transaction Complexities</vt:lpstr>
      <vt:lpstr>Distribution of Transaction Complexities</vt:lpstr>
      <vt:lpstr>Largest Transactions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Georgino Issak</cp:lastModifiedBy>
  <cp:revision>1</cp:revision>
  <dcterms:created xsi:type="dcterms:W3CDTF">2023-10-19T19:13:27Z</dcterms:created>
  <dcterms:modified xsi:type="dcterms:W3CDTF">2023-10-23T20:58:28Z</dcterms:modified>
</cp:coreProperties>
</file>